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handoutMasterIdLst>
    <p:handoutMasterId r:id="rId29"/>
  </p:handoutMasterIdLst>
  <p:sldIdLst>
    <p:sldId id="280" r:id="rId3"/>
    <p:sldId id="874" r:id="rId4"/>
    <p:sldId id="787" r:id="rId5"/>
    <p:sldId id="788" r:id="rId6"/>
    <p:sldId id="935" r:id="rId7"/>
    <p:sldId id="1016" r:id="rId8"/>
    <p:sldId id="1018" r:id="rId9"/>
    <p:sldId id="1019" r:id="rId10"/>
    <p:sldId id="1020" r:id="rId11"/>
    <p:sldId id="1026" r:id="rId12"/>
    <p:sldId id="1025" r:id="rId13"/>
    <p:sldId id="1056" r:id="rId14"/>
    <p:sldId id="1057" r:id="rId15"/>
    <p:sldId id="1058" r:id="rId16"/>
    <p:sldId id="1061" r:id="rId17"/>
    <p:sldId id="1062" r:id="rId18"/>
    <p:sldId id="1063" r:id="rId19"/>
    <p:sldId id="1065" r:id="rId20"/>
    <p:sldId id="1067" r:id="rId21"/>
    <p:sldId id="1068" r:id="rId22"/>
    <p:sldId id="1069" r:id="rId23"/>
    <p:sldId id="1071" r:id="rId24"/>
    <p:sldId id="1072" r:id="rId25"/>
    <p:sldId id="1073" r:id="rId26"/>
    <p:sldId id="283" r:id="rId27"/>
  </p:sldIdLst>
  <p:sldSz cx="9144000" cy="6858000" type="screen4x3"/>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8458"/>
    <a:srgbClr val="0FB62A"/>
    <a:srgbClr val="22C50C"/>
    <a:srgbClr val="17C913"/>
    <a:srgbClr val="7CDB05"/>
    <a:srgbClr val="4DD60C"/>
    <a:srgbClr val="C4E759"/>
    <a:srgbClr val="53C9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5" d="100"/>
          <a:sy n="75" d="100"/>
        </p:scale>
        <p:origin x="-1236" y="84"/>
      </p:cViewPr>
      <p:guideLst>
        <p:guide orient="horz" pos="2225"/>
        <p:guide pos="2921"/>
      </p:guideLst>
    </p:cSldViewPr>
  </p:slideViewPr>
  <p:notesTextViewPr>
    <p:cViewPr>
      <p:scale>
        <a:sx n="100" d="100"/>
        <a:sy n="100" d="100"/>
      </p:scale>
      <p:origin x="0" y="0"/>
    </p:cViewPr>
  </p:notesTextViewPr>
  <p:gridSpacing cx="72006" cy="72006"/>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handoutMaster" Target="handoutMasters/handoutMaster1.xml"/><Relationship Id="rId28" Type="http://schemas.openxmlformats.org/officeDocument/2006/relationships/notesMaster" Target="notesMasters/notesMaster1.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等腰三角形 10"/>
          <p:cNvSpPr>
            <a:spLocks noChangeArrowheads="1"/>
          </p:cNvSpPr>
          <p:nvPr/>
        </p:nvSpPr>
        <p:spPr bwMode="auto">
          <a:xfrm rot="5400000">
            <a:off x="-58738" y="252413"/>
            <a:ext cx="542925" cy="425450"/>
          </a:xfrm>
          <a:prstGeom prst="triangle">
            <a:avLst>
              <a:gd name="adj" fmla="val 50000"/>
            </a:avLst>
          </a:prstGeom>
          <a:solidFill>
            <a:srgbClr val="F5A200"/>
          </a:solidFill>
          <a:ln w="9525" cmpd="sng">
            <a:noFill/>
            <a:bevel/>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7" name="等腰三角形 3"/>
          <p:cNvSpPr>
            <a:spLocks noChangeArrowheads="1"/>
          </p:cNvSpPr>
          <p:nvPr/>
        </p:nvSpPr>
        <p:spPr bwMode="auto">
          <a:xfrm rot="5400000">
            <a:off x="-77788" y="257176"/>
            <a:ext cx="581025" cy="425450"/>
          </a:xfrm>
          <a:prstGeom prst="triangle">
            <a:avLst>
              <a:gd name="adj" fmla="val 50000"/>
            </a:avLst>
          </a:prstGeom>
          <a:solidFill>
            <a:srgbClr val="8EC31E"/>
          </a:solidFill>
          <a:ln w="9525" cmpd="sng">
            <a:noFill/>
            <a:bevel/>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8" name="矩形 2"/>
          <p:cNvSpPr>
            <a:spLocks noChangeArrowheads="1"/>
          </p:cNvSpPr>
          <p:nvPr/>
        </p:nvSpPr>
        <p:spPr bwMode="auto">
          <a:xfrm>
            <a:off x="7596188" y="6613525"/>
            <a:ext cx="80962" cy="184150"/>
          </a:xfrm>
          <a:prstGeom prst="rect">
            <a:avLst/>
          </a:prstGeom>
          <a:solidFill>
            <a:srgbClr val="00B050"/>
          </a:solidFill>
          <a:ln w="12700" cap="flat" cmpd="sng">
            <a:solidFill>
              <a:srgbClr val="00B050"/>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29" name="文本框 1"/>
          <p:cNvSpPr>
            <a:spLocks noChangeArrowheads="1"/>
          </p:cNvSpPr>
          <p:nvPr/>
        </p:nvSpPr>
        <p:spPr bwMode="auto">
          <a:xfrm>
            <a:off x="7677150" y="6570663"/>
            <a:ext cx="1458913" cy="276225"/>
          </a:xfrm>
          <a:prstGeom prst="rect">
            <a:avLst/>
          </a:prstGeom>
          <a:noFill/>
          <a:ln w="9525">
            <a:noFill/>
            <a:miter lim="800000"/>
          </a:ln>
        </p:spPr>
        <p:txBody>
          <a:bodyPr>
            <a:spAutoFit/>
          </a:bodyPr>
          <a:lstStyle/>
          <a:p>
            <a:pPr algn="ctr"/>
            <a:r>
              <a:rPr lang="zh-CN" altLang="en-US" sz="1200" b="1">
                <a:latin typeface="楷体" panose="02010609060101010101" pitchFamily="49" charset="-122"/>
                <a:ea typeface="楷体" panose="02010609060101010101" pitchFamily="49" charset="-122"/>
                <a:sym typeface="楷体" panose="02010609060101010101" pitchFamily="49" charset="-122"/>
              </a:rPr>
              <a:t>财务与资产管理部</a:t>
            </a:r>
            <a:endParaRPr lang="zh-CN" altLang="en-US" sz="1200" b="1">
              <a:latin typeface="楷体" panose="02010609060101010101" pitchFamily="49" charset="-122"/>
              <a:ea typeface="楷体" panose="02010609060101010101" pitchFamily="49" charset="-122"/>
              <a:sym typeface="楷体" panose="02010609060101010101" pitchFamily="49" charset="-122"/>
            </a:endParaRPr>
          </a:p>
        </p:txBody>
      </p:sp>
      <p:sp>
        <p:nvSpPr>
          <p:cNvPr id="1030" name="矩形 9"/>
          <p:cNvSpPr>
            <a:spLocks noChangeArrowheads="1"/>
          </p:cNvSpPr>
          <p:nvPr/>
        </p:nvSpPr>
        <p:spPr bwMode="auto">
          <a:xfrm>
            <a:off x="7521575" y="6613525"/>
            <a:ext cx="74613" cy="184150"/>
          </a:xfrm>
          <a:prstGeom prst="rect">
            <a:avLst/>
          </a:prstGeom>
          <a:solidFill>
            <a:srgbClr val="757070"/>
          </a:solidFill>
          <a:ln w="12700" cap="flat" cmpd="sng">
            <a:solidFill>
              <a:srgbClr val="757070"/>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914400" indent="-914400" algn="l" rtl="0" fontAlgn="base">
        <a:lnSpc>
          <a:spcPct val="90000"/>
        </a:lnSpc>
        <a:spcBef>
          <a:spcPct val="0"/>
        </a:spcBef>
        <a:spcAft>
          <a:spcPct val="0"/>
        </a:spcAft>
        <a:defRPr sz="4400">
          <a:solidFill>
            <a:schemeClr val="tx1"/>
          </a:solidFill>
          <a:latin typeface="+mj-lt"/>
          <a:ea typeface="+mj-ea"/>
          <a:cs typeface="+mj-cs"/>
          <a:sym typeface="Calibri Light" panose="020F0302020204030204" charset="0"/>
        </a:defRPr>
      </a:lvl1pPr>
      <a:lvl2pPr marL="9144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2pPr>
      <a:lvl3pPr marL="9144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3pPr>
      <a:lvl4pPr marL="9144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4pPr>
      <a:lvl5pPr marL="9144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10"/>
          <p:cNvSpPr>
            <a:spLocks noChangeArrowheads="1"/>
          </p:cNvSpPr>
          <p:nvPr/>
        </p:nvSpPr>
        <p:spPr bwMode="auto">
          <a:xfrm>
            <a:off x="0" y="23813"/>
            <a:ext cx="8293100" cy="952500"/>
          </a:xfrm>
          <a:prstGeom prst="rect">
            <a:avLst/>
          </a:prstGeom>
          <a:solidFill>
            <a:schemeClr val="bg1"/>
          </a:solidFill>
          <a:ln w="12700" cap="flat" cmpd="sng">
            <a:noFill/>
            <a:bevel/>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5" name="圆角矩形 11"/>
          <p:cNvSpPr>
            <a:spLocks noChangeArrowheads="1"/>
          </p:cNvSpPr>
          <p:nvPr/>
        </p:nvSpPr>
        <p:spPr bwMode="auto">
          <a:xfrm>
            <a:off x="0" y="3079750"/>
            <a:ext cx="9144000" cy="2370138"/>
          </a:xfrm>
          <a:prstGeom prst="roundRect">
            <a:avLst>
              <a:gd name="adj" fmla="val 0"/>
            </a:avLst>
          </a:prstGeom>
          <a:solidFill>
            <a:srgbClr val="8EC31E"/>
          </a:solidFill>
          <a:ln w="12700" cap="flat" cmpd="sng">
            <a:no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3076" name="图片 2"/>
          <p:cNvPicPr>
            <a:picLocks noChangeAspect="1" noChangeArrowheads="1"/>
          </p:cNvPicPr>
          <p:nvPr/>
        </p:nvPicPr>
        <p:blipFill>
          <a:blip r:embed="rId1"/>
          <a:srcRect/>
          <a:stretch>
            <a:fillRect/>
          </a:stretch>
        </p:blipFill>
        <p:spPr bwMode="auto">
          <a:xfrm>
            <a:off x="0" y="1616075"/>
            <a:ext cx="9144000" cy="1463675"/>
          </a:xfrm>
          <a:prstGeom prst="rect">
            <a:avLst/>
          </a:prstGeom>
          <a:noFill/>
          <a:ln w="9525" cmpd="sng">
            <a:noFill/>
            <a:bevel/>
          </a:ln>
        </p:spPr>
      </p:pic>
      <p:sp>
        <p:nvSpPr>
          <p:cNvPr id="3077" name="矩形 2"/>
          <p:cNvSpPr>
            <a:spLocks noChangeArrowheads="1"/>
          </p:cNvSpPr>
          <p:nvPr/>
        </p:nvSpPr>
        <p:spPr bwMode="auto">
          <a:xfrm>
            <a:off x="4144297" y="4652963"/>
            <a:ext cx="2242216" cy="384810"/>
          </a:xfrm>
          <a:prstGeom prst="rect">
            <a:avLst/>
          </a:prstGeom>
          <a:noFill/>
          <a:ln w="9525">
            <a:noFill/>
            <a:miter lim="800000"/>
          </a:ln>
        </p:spPr>
        <p:txBody>
          <a:bodyPr wrap="square">
            <a:spAutoFit/>
          </a:bodyPr>
          <a:lstStyle/>
          <a:p>
            <a:pPr algn="ctr"/>
            <a:endParaRPr lang="zh-CN" altLang="en-US"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8" name="矩形 3"/>
          <p:cNvSpPr>
            <a:spLocks noChangeArrowheads="1"/>
          </p:cNvSpPr>
          <p:nvPr/>
        </p:nvSpPr>
        <p:spPr bwMode="auto">
          <a:xfrm>
            <a:off x="-617855" y="3467100"/>
            <a:ext cx="9912350" cy="944880"/>
          </a:xfrm>
          <a:prstGeom prst="rect">
            <a:avLst/>
          </a:prstGeom>
          <a:noFill/>
          <a:ln w="9525">
            <a:noFill/>
            <a:miter lim="800000"/>
          </a:ln>
        </p:spPr>
        <p:txBody>
          <a:bodyPr wrap="square">
            <a:spAutoFit/>
          </a:bodyPr>
          <a:lstStyle/>
          <a:p>
            <a:pPr algn="ctr"/>
            <a:r>
              <a:rPr lang="en-US" altLang="zh-CN" sz="2800" b="1" dirty="0">
                <a:sym typeface="+mn-ea"/>
              </a:rPr>
              <a:t>2022</a:t>
            </a:r>
            <a:r>
              <a:rPr lang="zh-CN" altLang="zh-CN" sz="2800" b="1" dirty="0">
                <a:sym typeface="+mn-ea"/>
              </a:rPr>
              <a:t>年度经费收支决算和</a:t>
            </a:r>
            <a:r>
              <a:rPr lang="en-US" altLang="zh-CN" sz="2800" b="1" dirty="0">
                <a:sym typeface="+mn-ea"/>
              </a:rPr>
              <a:t>2023</a:t>
            </a:r>
            <a:r>
              <a:rPr lang="zh-CN" altLang="en-US" sz="2800" b="1" dirty="0">
                <a:sym typeface="+mn-ea"/>
              </a:rPr>
              <a:t>年度经费</a:t>
            </a:r>
            <a:endParaRPr lang="zh-CN" altLang="en-US" sz="2800" b="1" dirty="0">
              <a:sym typeface="+mn-ea"/>
            </a:endParaRPr>
          </a:p>
          <a:p>
            <a:pPr algn="ctr"/>
            <a:r>
              <a:rPr lang="zh-CN" altLang="en-US" sz="2800" b="1" dirty="0">
                <a:sym typeface="+mn-ea"/>
              </a:rPr>
              <a:t>收支预算编报说明</a:t>
            </a:r>
            <a:endParaRPr lang="zh-CN" altLang="en-US" sz="28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9" name="矩形 4"/>
          <p:cNvSpPr>
            <a:spLocks noChangeArrowheads="1"/>
          </p:cNvSpPr>
          <p:nvPr/>
        </p:nvSpPr>
        <p:spPr bwMode="auto">
          <a:xfrm>
            <a:off x="7710573" y="4652963"/>
            <a:ext cx="309880" cy="384810"/>
          </a:xfrm>
          <a:prstGeom prst="rect">
            <a:avLst/>
          </a:prstGeom>
          <a:noFill/>
          <a:ln w="9525">
            <a:noFill/>
            <a:miter lim="800000"/>
          </a:ln>
        </p:spPr>
        <p:txBody>
          <a:bodyPr wrap="none">
            <a:spAutoFit/>
          </a:bodyPr>
          <a:lstStyle/>
          <a:p>
            <a:pPr algn="r"/>
            <a:endParaRPr lang="en-US" b="1" dirty="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p>
            <a:pPr marL="0" indent="0">
              <a:lnSpc>
                <a:spcPct val="200000"/>
              </a:lnSpc>
              <a:buFont typeface="Arial" panose="020B0604020202020204" pitchFamily="34" charset="0"/>
              <a:buNone/>
            </a:pPr>
            <a:r>
              <a:rPr lang="zh-CN" altLang="en-US" sz="2400">
                <a:latin typeface="微软雅黑" panose="020B0503020204020204" pitchFamily="34" charset="-122"/>
                <a:ea typeface="微软雅黑" panose="020B0503020204020204" pitchFamily="34" charset="-122"/>
              </a:rPr>
              <a:t>三、报表报送时间及打印要求</a:t>
            </a:r>
            <a:endParaRPr lang="zh-CN" altLang="en-US" sz="2400">
              <a:latin typeface="微软雅黑" panose="020B0503020204020204" pitchFamily="34" charset="-122"/>
              <a:ea typeface="微软雅黑" panose="020B0503020204020204" pitchFamily="34" charset="-122"/>
            </a:endParaRPr>
          </a:p>
          <a:p>
            <a:pPr marL="0" indent="0">
              <a:lnSpc>
                <a:spcPct val="200000"/>
              </a:lnSpc>
              <a:buFont typeface="Arial" panose="020B0604020202020204" pitchFamily="34" charset="0"/>
              <a:buNone/>
            </a:pPr>
            <a:r>
              <a:rPr lang="zh-CN" altLang="en-US" sz="2000">
                <a:latin typeface="微软雅黑" panose="020B0503020204020204" pitchFamily="34" charset="-122"/>
                <a:ea typeface="微软雅黑" panose="020B0503020204020204" pitchFamily="34" charset="-122"/>
              </a:rPr>
              <a:t>      根据《中华全国总工会办公厅关于印发&lt;工会决算报告制度&gt;的通知》及全总相关要求，省总对下一级工会2022年度工会经费收支决算和2023年度工会经费收支预算继续施行备案管理。      </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p>
            <a:pPr marL="0" indent="0" eaLnBrk="1" latinLnBrk="0" hangingPunct="1">
              <a:lnSpc>
                <a:spcPts val="2800"/>
              </a:lnSpc>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rPr>
              <a:t>1、2022年度工会经费收支决算和2023年度收支预算报表（不需要电子数据，只需要书面报表）于2023年3月31日前，报省总财务部备案。</a:t>
            </a:r>
            <a:endParaRPr lang="zh-CN" altLang="en-US" sz="1800">
              <a:latin typeface="微软雅黑" panose="020B0503020204020204" pitchFamily="34" charset="-122"/>
              <a:ea typeface="微软雅黑" panose="020B0503020204020204" pitchFamily="34" charset="-122"/>
            </a:endParaRPr>
          </a:p>
          <a:p>
            <a:pPr marL="0" indent="0" eaLnBrk="1" latinLnBrk="0" hangingPunct="1">
              <a:lnSpc>
                <a:spcPts val="2800"/>
              </a:lnSpc>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rPr>
              <a:t>2、报表要求使用打印机打印，不可手工填列。纸质报表（一式一份）要求按全总统一编制的表格填报，不得随意增减款、项科目。预决算编制后，应将说明书、报表，加装封面，整理装订成册；封面和表内各页均应加盖公章及有关人员名章。</a:t>
            </a:r>
            <a:endParaRPr lang="zh-CN" altLang="en-US" sz="1800">
              <a:latin typeface="微软雅黑" panose="020B0503020204020204" pitchFamily="34" charset="-122"/>
              <a:ea typeface="微软雅黑" panose="020B0503020204020204" pitchFamily="34" charset="-122"/>
            </a:endParaRPr>
          </a:p>
          <a:p>
            <a:pPr marL="0" indent="0" eaLnBrk="1" latinLnBrk="0" hangingPunct="1">
              <a:lnSpc>
                <a:spcPts val="2800"/>
              </a:lnSpc>
              <a:buFont typeface="Arial" panose="020B0604020202020204" pitchFamily="34" charset="0"/>
              <a:buNone/>
            </a:pPr>
            <a:r>
              <a:rPr lang="en-US" altLang="zh-CN" sz="1800">
                <a:latin typeface="微软雅黑" panose="020B0503020204020204" pitchFamily="34" charset="-122"/>
                <a:ea typeface="微软雅黑" panose="020B0503020204020204" pitchFamily="34" charset="-122"/>
              </a:rPr>
              <a:t>3</a:t>
            </a:r>
            <a:r>
              <a:rPr lang="zh-CN" altLang="en-US" sz="1800">
                <a:latin typeface="微软雅黑" panose="020B0503020204020204" pitchFamily="34" charset="-122"/>
                <a:ea typeface="微软雅黑" panose="020B0503020204020204" pitchFamily="34" charset="-122"/>
              </a:rPr>
              <a:t>、各单位要根据《工会法》、《工会预算管理办法》、《基层工会预算管理办法》、《工会财务会计管理规范》、《关于加强基层工会经费收支管理的通知》要求，部署下级工会建立预算、决算和经费审查监督制度，按时按质编制本级预算、决算草案和预算调整方案。</a:t>
            </a:r>
            <a:endParaRPr lang="zh-CN" altLang="en-US" sz="18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57200" y="274955"/>
            <a:ext cx="8216900" cy="735965"/>
          </a:xfrm>
        </p:spPr>
        <p:txBody>
          <a:bodyPr/>
          <a:p>
            <a:pPr algn="ctr"/>
            <a:r>
              <a:rPr lang="zh-CN" altLang="en-US" sz="3600" b="1"/>
              <a:t>2022年度工会经费收支决算表填报说明</a:t>
            </a:r>
            <a:endParaRPr lang="zh-CN" altLang="en-US" sz="3600" b="1"/>
          </a:p>
        </p:txBody>
      </p:sp>
      <p:sp>
        <p:nvSpPr>
          <p:cNvPr id="3" name="文本框 2"/>
          <p:cNvSpPr txBox="1"/>
          <p:nvPr/>
        </p:nvSpPr>
        <p:spPr>
          <a:xfrm>
            <a:off x="514985" y="1417955"/>
            <a:ext cx="8158480" cy="4358640"/>
          </a:xfrm>
          <a:prstGeom prst="rect">
            <a:avLst/>
          </a:prstGeom>
          <a:noFill/>
        </p:spPr>
        <p:txBody>
          <a:bodyPr wrap="square" rtlCol="0">
            <a:spAutoFit/>
          </a:bodyPr>
          <a:p>
            <a:pPr eaLnBrk="1" latinLnBrk="0" hangingPunct="1">
              <a:lnSpc>
                <a:spcPts val="2800"/>
              </a:lnSpc>
            </a:pPr>
            <a:r>
              <a:rPr lang="zh-CN" altLang="en-US"/>
              <a:t>一、总体要求</a:t>
            </a:r>
            <a:endParaRPr lang="zh-CN" altLang="en-US"/>
          </a:p>
          <a:p>
            <a:pPr eaLnBrk="1" latinLnBrk="0" hangingPunct="1">
              <a:lnSpc>
                <a:spcPts val="2800"/>
              </a:lnSpc>
            </a:pPr>
            <a:r>
              <a:rPr lang="zh-CN" altLang="en-US"/>
              <a:t>1.报表填报适用范围</a:t>
            </a:r>
            <a:endParaRPr lang="zh-CN" altLang="en-US"/>
          </a:p>
          <a:p>
            <a:pPr eaLnBrk="1" latinLnBrk="0" hangingPunct="1">
              <a:lnSpc>
                <a:spcPts val="2800"/>
              </a:lnSpc>
            </a:pPr>
            <a:r>
              <a:rPr lang="zh-CN" altLang="en-US"/>
              <a:t>（1）县以上工会本级填报表1《县以上工会本级经费收支决算总表》（含表1-1、1-2、1-3三张附表），全面反映工会本级经费收支决算总体情况。</a:t>
            </a:r>
            <a:endParaRPr lang="zh-CN" altLang="en-US"/>
          </a:p>
          <a:p>
            <a:pPr eaLnBrk="1" latinLnBrk="0" hangingPunct="1">
              <a:lnSpc>
                <a:spcPts val="2800"/>
              </a:lnSpc>
            </a:pPr>
            <a:r>
              <a:rPr lang="zh-CN" altLang="en-US"/>
              <a:t>（2）县以上工会机关填报表2《县以上工会机关收入支出决算表》，反映县以上工会机关收入支出决算情况。</a:t>
            </a:r>
            <a:endParaRPr lang="zh-CN" altLang="en-US"/>
          </a:p>
          <a:p>
            <a:pPr eaLnBrk="1" latinLnBrk="0" hangingPunct="1">
              <a:lnSpc>
                <a:spcPts val="2800"/>
              </a:lnSpc>
            </a:pPr>
            <a:r>
              <a:rPr lang="zh-CN" altLang="en-US"/>
              <a:t>（3）各级工会所属事业单位填报表3《工会事业单位收入支出决算表》，反映所属事业单位收入支出决算情况。</a:t>
            </a:r>
            <a:endParaRPr lang="zh-CN" altLang="en-US"/>
          </a:p>
          <a:p>
            <a:pPr eaLnBrk="1" latinLnBrk="0" hangingPunct="1">
              <a:lnSpc>
                <a:spcPts val="2800"/>
              </a:lnSpc>
            </a:pPr>
            <a:r>
              <a:rPr lang="zh-CN" altLang="en-US"/>
              <a:t>（4）基层工会填报表4《基层工会收入支出决算表》，反映基层工会收入支出决算情况。</a:t>
            </a:r>
            <a:endParaRPr lang="zh-CN" altLang="en-US"/>
          </a:p>
          <a:p>
            <a:pPr eaLnBrk="1" latinLnBrk="0" hangingPunct="1">
              <a:lnSpc>
                <a:spcPts val="2800"/>
              </a:lnSpc>
            </a:pPr>
            <a:r>
              <a:rPr lang="zh-CN" altLang="en-US"/>
              <a:t>（5）县以上工会按照收入支出全口径填报表5《县以上工会收入支出决算表(全口径）》，全面反映本级工会收支决算总体情况。</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t> </a:t>
            </a:r>
            <a:endParaRPr lang="en-US" altLang="zh-CN"/>
          </a:p>
        </p:txBody>
      </p:sp>
      <p:sp>
        <p:nvSpPr>
          <p:cNvPr id="3" name="文本框 2"/>
          <p:cNvSpPr txBox="1"/>
          <p:nvPr/>
        </p:nvSpPr>
        <p:spPr>
          <a:xfrm>
            <a:off x="431800" y="896620"/>
            <a:ext cx="8463915" cy="5440680"/>
          </a:xfrm>
          <a:prstGeom prst="rect">
            <a:avLst/>
          </a:prstGeom>
          <a:noFill/>
        </p:spPr>
        <p:txBody>
          <a:bodyPr wrap="square" rtlCol="0">
            <a:spAutoFit/>
          </a:bodyPr>
          <a:p>
            <a:pPr eaLnBrk="1" latinLnBrk="0" hangingPunct="1">
              <a:lnSpc>
                <a:spcPct val="150000"/>
              </a:lnSpc>
            </a:pPr>
            <a:r>
              <a:rPr lang="zh-CN" altLang="en-US">
                <a:sym typeface="+mn-ea"/>
              </a:rPr>
              <a:t>2.各级工会编制工会经费收支决算必须按本表表格填报，不得随意增减款、项科目。表格中“核定预算数”为报上级工会核定（备案）的预算数，本年度如有进行预算调整，按上级工会核定（备案）的调整后预算数填报；</a:t>
            </a:r>
            <a:endParaRPr lang="zh-CN" altLang="en-US">
              <a:sym typeface="+mn-ea"/>
            </a:endParaRPr>
          </a:p>
          <a:p>
            <a:pPr eaLnBrk="1" latinLnBrk="0" hangingPunct="1">
              <a:lnSpc>
                <a:spcPct val="150000"/>
              </a:lnSpc>
            </a:pPr>
            <a:r>
              <a:rPr lang="zh-CN" altLang="en-US">
                <a:sym typeface="+mn-ea"/>
              </a:rPr>
              <a:t>3. 除特殊说明外，本套决算表中的项目名称与《工会会计制度》的同名科目口径一致。</a:t>
            </a:r>
            <a:endParaRPr lang="zh-CN" altLang="en-US">
              <a:sym typeface="+mn-ea"/>
            </a:endParaRPr>
          </a:p>
          <a:p>
            <a:pPr eaLnBrk="1" latinLnBrk="0" hangingPunct="1">
              <a:lnSpc>
                <a:spcPct val="150000"/>
              </a:lnSpc>
            </a:pPr>
            <a:r>
              <a:rPr lang="zh-CN" altLang="en-US">
                <a:sym typeface="+mn-ea"/>
              </a:rPr>
              <a:t>4.决算表中“说明”栏内应将编制依据简要填列，有决算定额标准的项目，要列出定额标准及计算公式，以便审核。</a:t>
            </a:r>
            <a:endParaRPr lang="zh-CN" altLang="en-US">
              <a:sym typeface="+mn-ea"/>
            </a:endParaRPr>
          </a:p>
          <a:p>
            <a:pPr eaLnBrk="1" latinLnBrk="0" hangingPunct="1">
              <a:lnSpc>
                <a:spcPct val="150000"/>
              </a:lnSpc>
            </a:pPr>
            <a:r>
              <a:rPr lang="zh-CN" altLang="en-US">
                <a:sym typeface="+mn-ea"/>
              </a:rPr>
              <a:t>5.本决算表须附决算编制说明，编制说明要全面完整并进行数据分析。</a:t>
            </a:r>
            <a:endParaRPr lang="zh-CN" altLang="en-US">
              <a:sym typeface="+mn-ea"/>
            </a:endParaRPr>
          </a:p>
          <a:p>
            <a:pPr eaLnBrk="1" latinLnBrk="0" hangingPunct="1">
              <a:lnSpc>
                <a:spcPct val="150000"/>
              </a:lnSpc>
            </a:pPr>
            <a:r>
              <a:rPr lang="zh-CN" altLang="en-US">
                <a:sym typeface="+mn-ea"/>
              </a:rPr>
              <a:t>6.本决算表应经同级工会经费审查委员会（经审委员）审查、本级工会党组会议审议通过后上报。</a:t>
            </a:r>
            <a:endParaRPr lang="zh-CN" altLang="en-US">
              <a:sym typeface="+mn-ea"/>
            </a:endParaRPr>
          </a:p>
          <a:p>
            <a:pPr eaLnBrk="1" latinLnBrk="0" hangingPunct="1">
              <a:lnSpc>
                <a:spcPct val="150000"/>
              </a:lnSpc>
            </a:pPr>
            <a:r>
              <a:rPr lang="zh-CN" altLang="en-US">
                <a:sym typeface="+mn-ea"/>
              </a:rPr>
              <a:t>7.本决算表必须由工会主席、经费审查委员会主任、财务负责人和制表人签字或盖章。</a:t>
            </a:r>
            <a:endParaRPr lang="zh-CN" altLang="en-US">
              <a:sym typeface="+mn-ea"/>
            </a:endParaRPr>
          </a:p>
          <a:p>
            <a:pPr eaLnBrk="1" latinLnBrk="0" hangingPunct="1">
              <a:lnSpc>
                <a:spcPct val="150000"/>
              </a:lnSpc>
            </a:pPr>
            <a:r>
              <a:rPr lang="zh-CN" altLang="en-US">
                <a:sym typeface="+mn-ea"/>
              </a:rPr>
              <a:t>8.本决算表金额单位一律用“元”，小数点后保留两位。</a:t>
            </a:r>
            <a:endParaRPr lang="zh-CN" altLang="en-US">
              <a:sym typeface="+mn-e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57200" y="274955"/>
            <a:ext cx="8295640" cy="76200"/>
          </a:xfrm>
        </p:spPr>
        <p:txBody>
          <a:bodyPr/>
          <a:p>
            <a:pPr algn="l"/>
            <a:br>
              <a:rPr lang="zh-CN" altLang="en-US" sz="2000"/>
            </a:br>
            <a:endParaRPr lang="zh-CN" altLang="en-US" sz="2000"/>
          </a:p>
        </p:txBody>
      </p:sp>
      <p:sp>
        <p:nvSpPr>
          <p:cNvPr id="6" name="文本框 5"/>
          <p:cNvSpPr txBox="1"/>
          <p:nvPr/>
        </p:nvSpPr>
        <p:spPr>
          <a:xfrm>
            <a:off x="530860" y="443865"/>
            <a:ext cx="8224520" cy="5852160"/>
          </a:xfrm>
          <a:prstGeom prst="rect">
            <a:avLst/>
          </a:prstGeom>
          <a:noFill/>
        </p:spPr>
        <p:txBody>
          <a:bodyPr wrap="square" rtlCol="0">
            <a:spAutoFit/>
          </a:bodyPr>
          <a:p>
            <a:pPr eaLnBrk="1" latinLnBrk="0" hangingPunct="1">
              <a:lnSpc>
                <a:spcPct val="150000"/>
              </a:lnSpc>
            </a:pPr>
            <a:r>
              <a:rPr lang="zh-CN" altLang="en-US">
                <a:sym typeface="+mn-ea"/>
              </a:rPr>
              <a:t>二、具体填报要求</a:t>
            </a:r>
            <a:endParaRPr lang="zh-CN" altLang="en-US">
              <a:sym typeface="+mn-ea"/>
            </a:endParaRPr>
          </a:p>
          <a:p>
            <a:pPr eaLnBrk="1" latinLnBrk="0" hangingPunct="1">
              <a:lnSpc>
                <a:spcPct val="150000"/>
              </a:lnSpc>
            </a:pPr>
            <a:r>
              <a:rPr lang="zh-CN" altLang="en-US">
                <a:sym typeface="+mn-ea"/>
              </a:rPr>
              <a:t>1. 表1《县以上工会本级经费收支决算总表》填报要点。</a:t>
            </a:r>
            <a:endParaRPr lang="zh-CN" altLang="en-US">
              <a:sym typeface="+mn-ea"/>
            </a:endParaRPr>
          </a:p>
          <a:p>
            <a:pPr eaLnBrk="1" latinLnBrk="0" hangingPunct="1">
              <a:lnSpc>
                <a:spcPct val="150000"/>
              </a:lnSpc>
            </a:pPr>
            <a:r>
              <a:rPr lang="zh-CN" altLang="en-US">
                <a:sym typeface="+mn-ea"/>
              </a:rPr>
              <a:t>（1）政府补助收入既包括工会取得的政府补助收入，也包括所属企事业单位取得的财政拨款决算收入（含非同级财政拨款决算收入）。</a:t>
            </a:r>
            <a:endParaRPr lang="zh-CN" altLang="en-US">
              <a:sym typeface="+mn-ea"/>
            </a:endParaRPr>
          </a:p>
          <a:p>
            <a:pPr eaLnBrk="1" latinLnBrk="0" hangingPunct="1">
              <a:lnSpc>
                <a:spcPct val="150000"/>
              </a:lnSpc>
            </a:pPr>
            <a:r>
              <a:rPr lang="zh-CN" altLang="en-US">
                <a:sym typeface="+mn-ea"/>
              </a:rPr>
              <a:t>（</a:t>
            </a:r>
            <a:r>
              <a:rPr lang="en-US" altLang="zh-CN">
                <a:sym typeface="+mn-ea"/>
              </a:rPr>
              <a:t>2</a:t>
            </a:r>
            <a:r>
              <a:rPr lang="zh-CN" altLang="en-US">
                <a:sym typeface="+mn-ea"/>
              </a:rPr>
              <a:t>）事业单位其他收入是指工会所属事业单位本年决算收入除去工会经费拨款收入（即上级补助决算收入）、财政拨款决算收入（含非同级财政拨款决算收入）外其他决算收入之和，再扣除上缴上级支出部分（=表3第2行-第3行-第5行-第9行-第19行），以避免重复计算。</a:t>
            </a:r>
            <a:endParaRPr lang="zh-CN" altLang="en-US">
              <a:sym typeface="+mn-ea"/>
            </a:endParaRPr>
          </a:p>
          <a:p>
            <a:pPr eaLnBrk="1" latinLnBrk="0" hangingPunct="1">
              <a:lnSpc>
                <a:spcPct val="150000"/>
              </a:lnSpc>
            </a:pPr>
            <a:r>
              <a:rPr lang="zh-CN" altLang="en-US">
                <a:sym typeface="+mn-ea"/>
              </a:rPr>
              <a:t>（</a:t>
            </a:r>
            <a:r>
              <a:rPr lang="en-US" altLang="zh-CN">
                <a:sym typeface="+mn-ea"/>
              </a:rPr>
              <a:t>3</a:t>
            </a:r>
            <a:r>
              <a:rPr lang="zh-CN" altLang="en-US">
                <a:sym typeface="+mn-ea"/>
              </a:rPr>
              <a:t>）附属单位支出，为了反映事业单位全面决算情况，与《工会会计制度》支出科目“对附属单位的支出”口径略有差异，是指包括工会所属事业单位不含上缴上级支出的本年全部决算支出（=表3第15行-第19行）与工会本级对所属企业的补助支出（=表1-3第43行，具体含义详见表1-3）之和。</a:t>
            </a:r>
            <a:endParaRPr lang="zh-CN" altLang="en-US">
              <a:sym typeface="+mn-ea"/>
            </a:endParaRPr>
          </a:p>
          <a:p>
            <a:pPr eaLnBrk="1" latinLnBrk="0" hangingPunct="1">
              <a:lnSpc>
                <a:spcPct val="150000"/>
              </a:lnSpc>
            </a:pPr>
            <a:r>
              <a:rPr lang="zh-CN" altLang="en-US">
                <a:sym typeface="+mn-ea"/>
              </a:rPr>
              <a:t>（</a:t>
            </a:r>
            <a:r>
              <a:rPr lang="en-US" altLang="zh-CN">
                <a:sym typeface="+mn-ea"/>
              </a:rPr>
              <a:t>4</a:t>
            </a:r>
            <a:r>
              <a:rPr lang="zh-CN" altLang="en-US">
                <a:sym typeface="+mn-ea"/>
              </a:rPr>
              <a:t>）收入总计=支出总计</a:t>
            </a:r>
            <a:endParaRPr lang="zh-CN" altLang="en-US">
              <a:sym typeface="+mn-ea"/>
            </a:endParaRPr>
          </a:p>
          <a:p>
            <a:pPr eaLnBrk="1" latinLnBrk="0" hangingPunct="1">
              <a:lnSpc>
                <a:spcPct val="150000"/>
              </a:lnSpc>
            </a:pPr>
            <a:endParaRPr lang="zh-CN" altLang="en-US">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43865" y="261303"/>
            <a:ext cx="8229600" cy="1143000"/>
          </a:xfrm>
        </p:spPr>
        <p:txBody>
          <a:bodyPr/>
          <a:p>
            <a:pPr marL="0" algn="l">
              <a:lnSpc>
                <a:spcPct val="150000"/>
              </a:lnSpc>
            </a:pPr>
            <a:r>
              <a:rPr lang="zh-CN" altLang="en-US" sz="2000" kern="1200">
                <a:latin typeface="Arial" panose="020B0604020202020204" pitchFamily="34" charset="0"/>
                <a:ea typeface="宋体" panose="02010600030101010101" pitchFamily="2" charset="-122"/>
                <a:cs typeface="+mn-cs"/>
              </a:rPr>
              <a:t>2. 表 1-1《县以上工会本级决算收入明细表》填报要点。</a:t>
            </a:r>
            <a:br>
              <a:rPr lang="zh-CN" altLang="en-US" sz="2000" kern="1200">
                <a:latin typeface="Arial" panose="020B0604020202020204" pitchFamily="34" charset="0"/>
                <a:ea typeface="宋体" panose="02010600030101010101" pitchFamily="2" charset="-122"/>
                <a:cs typeface="+mn-cs"/>
              </a:rPr>
            </a:br>
            <a:r>
              <a:rPr lang="zh-CN" altLang="en-US" sz="2000" kern="1200">
                <a:latin typeface="Arial" panose="020B0604020202020204" pitchFamily="34" charset="0"/>
                <a:ea typeface="宋体" panose="02010600030101010101" pitchFamily="2" charset="-122"/>
                <a:cs typeface="+mn-cs"/>
              </a:rPr>
              <a:t>本表收入数与表1相应项的收入数一致。</a:t>
            </a:r>
            <a:br>
              <a:rPr lang="zh-CN" altLang="en-US" sz="2000" kern="1200">
                <a:latin typeface="Arial" panose="020B0604020202020204" pitchFamily="34" charset="0"/>
                <a:ea typeface="宋体" panose="02010600030101010101" pitchFamily="2" charset="-122"/>
                <a:cs typeface="+mn-cs"/>
              </a:rPr>
            </a:br>
            <a:r>
              <a:rPr lang="zh-CN" altLang="en-US" sz="2000" kern="1200">
                <a:latin typeface="Arial" panose="020B0604020202020204" pitchFamily="34" charset="0"/>
                <a:ea typeface="宋体" panose="02010600030101010101" pitchFamily="2" charset="-122"/>
                <a:cs typeface="+mn-cs"/>
              </a:rPr>
              <a:t>3. 表1-2《县以上工会本级基本支出决算明细表》填报要点。</a:t>
            </a:r>
            <a:br>
              <a:rPr lang="zh-CN" altLang="en-US" sz="2000" kern="1200">
                <a:latin typeface="Arial" panose="020B0604020202020204" pitchFamily="34" charset="0"/>
                <a:ea typeface="宋体" panose="02010600030101010101" pitchFamily="2" charset="-122"/>
                <a:cs typeface="+mn-cs"/>
              </a:rPr>
            </a:br>
            <a:r>
              <a:rPr lang="zh-CN" altLang="en-US" sz="2000" kern="1200">
                <a:latin typeface="Arial" panose="020B0604020202020204" pitchFamily="34" charset="0"/>
                <a:ea typeface="宋体" panose="02010600030101010101" pitchFamily="2" charset="-122"/>
                <a:cs typeface="+mn-cs"/>
              </a:rPr>
              <a:t>（1）</a:t>
            </a:r>
            <a:r>
              <a:rPr lang="zh-CN" altLang="en-US" sz="2000" kern="1200">
                <a:latin typeface="Arial" panose="020B0604020202020204" pitchFamily="34" charset="0"/>
                <a:ea typeface="宋体" panose="02010600030101010101" pitchFamily="2" charset="-122"/>
                <a:cs typeface="+mn-cs"/>
                <a:sym typeface="+mn-ea"/>
              </a:rPr>
              <a:t>本级基本支出决算由机关的基本支出和事业单位的基本支出组成，基本支出按照财政拨款/工会经费/事业单位自有资金、本年拨款/结转资金、人员经费/公用经费,分项对应填列。</a:t>
            </a:r>
            <a:br>
              <a:rPr lang="zh-CN" altLang="en-US" sz="2000" kern="1200">
                <a:latin typeface="Arial" panose="020B0604020202020204" pitchFamily="34" charset="0"/>
                <a:ea typeface="宋体" panose="02010600030101010101" pitchFamily="2" charset="-122"/>
                <a:cs typeface="+mn-cs"/>
              </a:rPr>
            </a:br>
            <a:r>
              <a:rPr lang="zh-CN" altLang="en-US" sz="2000" kern="1200">
                <a:latin typeface="Arial" panose="020B0604020202020204" pitchFamily="34" charset="0"/>
                <a:ea typeface="宋体" panose="02010600030101010101" pitchFamily="2" charset="-122"/>
                <a:cs typeface="+mn-cs"/>
              </a:rPr>
              <a:t>（2）本表采取不完全枚举法，填表单位根据实际填写所属事业单位名称，根据实际发生支出对应决算科目编码填写支出明细。决算科目编码对机关与《工会会计制度》科目对应；对事业单位与《政府会计制度》科目对应，到二级明细科目。没有发生支出的决算科目编码不必在本表中显示。</a:t>
            </a:r>
            <a:br>
              <a:rPr lang="zh-CN" altLang="en-US" sz="2000" kern="1200">
                <a:latin typeface="Arial" panose="020B0604020202020204" pitchFamily="34" charset="0"/>
                <a:ea typeface="宋体" panose="02010600030101010101" pitchFamily="2" charset="-122"/>
                <a:cs typeface="+mn-cs"/>
              </a:rPr>
            </a:br>
            <a:r>
              <a:rPr lang="zh-CN" altLang="en-US" sz="2000" kern="1200">
                <a:latin typeface="Arial" panose="020B0604020202020204" pitchFamily="34" charset="0"/>
                <a:ea typeface="宋体" panose="02010600030101010101" pitchFamily="2" charset="-122"/>
                <a:cs typeface="+mn-cs"/>
              </a:rPr>
              <a:t>③本表单个事业单位基本支出总数加上表1-3项目支出总数应与表3本年决算支出数（扣除上缴上级支出数）一致。</a:t>
            </a:r>
            <a:br>
              <a:rPr lang="zh-CN" altLang="en-US" sz="2000" kern="1200">
                <a:latin typeface="Arial" panose="020B0604020202020204" pitchFamily="34" charset="0"/>
                <a:ea typeface="宋体" panose="02010600030101010101" pitchFamily="2" charset="-122"/>
                <a:cs typeface="+mn-cs"/>
              </a:rPr>
            </a:br>
            <a:endParaRPr lang="zh-CN" altLang="en-US" sz="2000" kern="1200">
              <a:latin typeface="Arial" panose="020B0604020202020204" pitchFamily="34" charset="0"/>
              <a:ea typeface="宋体" panose="02010600030101010101" pitchFamily="2" charset="-122"/>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67385" y="129540"/>
            <a:ext cx="7966710" cy="1235075"/>
          </a:xfrm>
        </p:spPr>
        <p:txBody>
          <a:bodyPr/>
          <a:p>
            <a:pPr marL="0" algn="l" eaLnBrk="1" latinLnBrk="0" hangingPunct="1">
              <a:lnSpc>
                <a:spcPct val="200000"/>
              </a:lnSpc>
            </a:pPr>
            <a:r>
              <a:rPr lang="zh-CN" altLang="en-US" sz="1800" kern="1200">
                <a:latin typeface="Arial" panose="020B0604020202020204" pitchFamily="34" charset="0"/>
                <a:ea typeface="宋体" panose="02010600030101010101" pitchFamily="2" charset="-122"/>
                <a:cs typeface="+mn-cs"/>
                <a:sym typeface="+mn-ea"/>
              </a:rPr>
              <a:t>4. 表1-3《县以上工会本级项目支出决算明细表》填报要点。</a:t>
            </a:r>
            <a:br>
              <a:rPr lang="zh-CN" altLang="en-US" sz="1800" kern="1200">
                <a:latin typeface="Arial" panose="020B0604020202020204" pitchFamily="34" charset="0"/>
                <a:ea typeface="宋体" panose="02010600030101010101" pitchFamily="2" charset="-122"/>
                <a:cs typeface="+mn-cs"/>
                <a:sym typeface="+mn-ea"/>
              </a:rPr>
            </a:br>
            <a:r>
              <a:rPr lang="zh-CN" altLang="en-US" sz="1800" kern="1200">
                <a:latin typeface="Arial" panose="020B0604020202020204" pitchFamily="34" charset="0"/>
                <a:ea typeface="宋体" panose="02010600030101010101" pitchFamily="2" charset="-122"/>
                <a:cs typeface="+mn-cs"/>
                <a:sym typeface="+mn-ea"/>
              </a:rPr>
              <a:t>（</a:t>
            </a:r>
            <a:r>
              <a:rPr lang="en-US" altLang="zh-CN" sz="1800" kern="1200">
                <a:latin typeface="Arial" panose="020B0604020202020204" pitchFamily="34" charset="0"/>
                <a:ea typeface="宋体" panose="02010600030101010101" pitchFamily="2" charset="-122"/>
                <a:cs typeface="+mn-cs"/>
                <a:sym typeface="+mn-ea"/>
              </a:rPr>
              <a:t>1</a:t>
            </a:r>
            <a:r>
              <a:rPr lang="zh-CN" altLang="en-US" sz="1800" kern="1200">
                <a:latin typeface="Arial" panose="020B0604020202020204" pitchFamily="34" charset="0"/>
                <a:ea typeface="宋体" panose="02010600030101010101" pitchFamily="2" charset="-122"/>
                <a:cs typeface="+mn-cs"/>
                <a:sym typeface="+mn-ea"/>
              </a:rPr>
              <a:t>）本级项目支出决算由本级工会对下转移支付决算及决备费、机关的项目支出决算和事业单位的项目支出决算组成，项目支出按照本年拨款/结转资金,财政拨款/工会经费/事业单位自有资金分项填报，并列明具体项目。</a:t>
            </a:r>
            <a:br>
              <a:rPr lang="zh-CN" altLang="en-US" sz="1800" kern="1200">
                <a:latin typeface="Arial" panose="020B0604020202020204" pitchFamily="34" charset="0"/>
                <a:ea typeface="宋体" panose="02010600030101010101" pitchFamily="2" charset="-122"/>
                <a:cs typeface="+mn-cs"/>
                <a:sym typeface="+mn-ea"/>
              </a:rPr>
            </a:br>
            <a:r>
              <a:rPr lang="zh-CN" altLang="en-US" sz="1800" kern="1200">
                <a:latin typeface="Arial" panose="020B0604020202020204" pitchFamily="34" charset="0"/>
                <a:ea typeface="宋体" panose="02010600030101010101" pitchFamily="2" charset="-122"/>
                <a:cs typeface="+mn-cs"/>
                <a:sym typeface="+mn-ea"/>
              </a:rPr>
              <a:t>（</a:t>
            </a:r>
            <a:r>
              <a:rPr lang="en-US" altLang="zh-CN" sz="1800" kern="1200">
                <a:latin typeface="Arial" panose="020B0604020202020204" pitchFamily="34" charset="0"/>
                <a:ea typeface="宋体" panose="02010600030101010101" pitchFamily="2" charset="-122"/>
                <a:cs typeface="+mn-cs"/>
                <a:sym typeface="+mn-ea"/>
              </a:rPr>
              <a:t>2</a:t>
            </a:r>
            <a:r>
              <a:rPr lang="zh-CN" altLang="en-US" sz="1800" kern="1200">
                <a:latin typeface="Arial" panose="020B0604020202020204" pitchFamily="34" charset="0"/>
                <a:ea typeface="宋体" panose="02010600030101010101" pitchFamily="2" charset="-122"/>
                <a:cs typeface="+mn-cs"/>
                <a:sym typeface="+mn-ea"/>
              </a:rPr>
              <a:t>）由于本级内部往来项目抵消，本表事业单位的项目支出不包含上缴上级支出。本表单个事业单位项目支出总数加上表1-2基本支出总数应与表3本年决算支出数（扣除上缴上级支出数）一致。</a:t>
            </a:r>
            <a:br>
              <a:rPr lang="zh-CN" altLang="en-US" sz="1800" kern="1200">
                <a:latin typeface="Arial" panose="020B0604020202020204" pitchFamily="34" charset="0"/>
                <a:ea typeface="宋体" panose="02010600030101010101" pitchFamily="2" charset="-122"/>
                <a:cs typeface="+mn-cs"/>
                <a:sym typeface="+mn-ea"/>
              </a:rPr>
            </a:br>
            <a:r>
              <a:rPr lang="zh-CN" altLang="en-US" sz="1800" kern="1200">
                <a:latin typeface="Arial" panose="020B0604020202020204" pitchFamily="34" charset="0"/>
                <a:ea typeface="宋体" panose="02010600030101010101" pitchFamily="2" charset="-122"/>
                <a:cs typeface="+mn-cs"/>
                <a:sym typeface="+mn-ea"/>
              </a:rPr>
              <a:t>（</a:t>
            </a:r>
            <a:r>
              <a:rPr lang="en-US" altLang="zh-CN" sz="1800" kern="1200">
                <a:latin typeface="Arial" panose="020B0604020202020204" pitchFamily="34" charset="0"/>
                <a:ea typeface="宋体" panose="02010600030101010101" pitchFamily="2" charset="-122"/>
                <a:cs typeface="+mn-cs"/>
                <a:sym typeface="+mn-ea"/>
              </a:rPr>
              <a:t>3</a:t>
            </a:r>
            <a:r>
              <a:rPr lang="zh-CN" altLang="en-US" sz="1800" kern="1200">
                <a:latin typeface="Arial" panose="020B0604020202020204" pitchFamily="34" charset="0"/>
                <a:ea typeface="宋体" panose="02010600030101010101" pitchFamily="2" charset="-122"/>
                <a:cs typeface="+mn-cs"/>
                <a:sym typeface="+mn-ea"/>
              </a:rPr>
              <a:t>）企业部分仅填报工会本级经费决算安排的对所属企业的补助支出（包括财政对工会所属企业的拨款支出），汇总到本级决算时列入表1附属单位支出。企业的其他收支均不在工会本级决算中反映，也不在此表中反映。</a:t>
            </a:r>
            <a:br>
              <a:rPr lang="zh-CN" altLang="en-US" sz="1800" kern="1200">
                <a:latin typeface="Arial" panose="020B0604020202020204" pitchFamily="34" charset="0"/>
                <a:ea typeface="宋体" panose="02010600030101010101" pitchFamily="2" charset="-122"/>
                <a:cs typeface="+mn-cs"/>
                <a:sym typeface="+mn-ea"/>
              </a:rPr>
            </a:br>
            <a:br>
              <a:rPr lang="zh-CN" altLang="en-US" sz="1800" kern="1200">
                <a:latin typeface="Arial" panose="020B0604020202020204" pitchFamily="34" charset="0"/>
                <a:ea typeface="宋体" panose="02010600030101010101" pitchFamily="2" charset="-122"/>
                <a:cs typeface="+mn-cs"/>
                <a:sym typeface="+mn-ea"/>
              </a:rPr>
            </a:br>
            <a:br>
              <a:rPr lang="zh-CN" altLang="en-US" sz="1800" kern="1200">
                <a:latin typeface="Arial" panose="020B0604020202020204" pitchFamily="34" charset="0"/>
                <a:ea typeface="宋体" panose="02010600030101010101" pitchFamily="2" charset="-122"/>
                <a:cs typeface="+mn-cs"/>
              </a:rPr>
            </a:br>
            <a:endParaRPr lang="zh-CN" altLang="en-US" sz="1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marL="0" eaLnBrk="1" latinLnBrk="0" hangingPunct="1">
              <a:lnSpc>
                <a:spcPct val="150000"/>
              </a:lnSpc>
            </a:pPr>
            <a:r>
              <a:rPr lang="zh-CN" altLang="en-US" sz="2000" kern="1200">
                <a:latin typeface="Arial" panose="020B0604020202020204" pitchFamily="34" charset="0"/>
                <a:ea typeface="宋体" panose="02010600030101010101" pitchFamily="2" charset="-122"/>
                <a:cs typeface="+mn-cs"/>
              </a:rPr>
              <a:t>5.表2《县以上工会机关收入支出决算表》填报要点。</a:t>
            </a:r>
            <a:br>
              <a:rPr lang="zh-CN" altLang="en-US" sz="2000" kern="1200">
                <a:latin typeface="Arial" panose="020B0604020202020204" pitchFamily="34" charset="0"/>
                <a:ea typeface="宋体" panose="02010600030101010101" pitchFamily="2" charset="-122"/>
                <a:cs typeface="+mn-cs"/>
              </a:rPr>
            </a:br>
            <a:r>
              <a:rPr lang="zh-CN" altLang="en-US" sz="2000" kern="1200">
                <a:latin typeface="Arial" panose="020B0604020202020204" pitchFamily="34" charset="0"/>
                <a:ea typeface="宋体" panose="02010600030101010101" pitchFamily="2" charset="-122"/>
                <a:cs typeface="+mn-cs"/>
              </a:rPr>
              <a:t>本表供县以上工会机关编制年度决算使用。</a:t>
            </a:r>
            <a:br>
              <a:rPr lang="zh-CN" altLang="en-US" sz="2000" kern="1200">
                <a:latin typeface="Arial" panose="020B0604020202020204" pitchFamily="34" charset="0"/>
                <a:ea typeface="宋体" panose="02010600030101010101" pitchFamily="2" charset="-122"/>
                <a:cs typeface="+mn-cs"/>
              </a:rPr>
            </a:br>
            <a:r>
              <a:rPr lang="zh-CN" altLang="en-US" sz="2000" kern="1200">
                <a:latin typeface="Arial" panose="020B0604020202020204" pitchFamily="34" charset="0"/>
                <a:ea typeface="宋体" panose="02010600030101010101" pitchFamily="2" charset="-122"/>
                <a:cs typeface="+mn-cs"/>
              </a:rPr>
              <a:t>6.表3《工会事业单位收入支出决算表》</a:t>
            </a:r>
            <a:r>
              <a:rPr lang="zh-CN" altLang="en-US" sz="2000" kern="1200">
                <a:latin typeface="Arial" panose="020B0604020202020204" pitchFamily="34" charset="0"/>
                <a:ea typeface="宋体" panose="02010600030101010101" pitchFamily="2" charset="-122"/>
                <a:cs typeface="+mn-cs"/>
                <a:sym typeface="+mn-ea"/>
              </a:rPr>
              <a:t>填报要点。</a:t>
            </a:r>
            <a:br>
              <a:rPr lang="zh-CN" altLang="en-US" sz="2000" kern="1200">
                <a:latin typeface="Arial" panose="020B0604020202020204" pitchFamily="34" charset="0"/>
                <a:ea typeface="宋体" panose="02010600030101010101" pitchFamily="2" charset="-122"/>
                <a:cs typeface="+mn-cs"/>
              </a:rPr>
            </a:br>
            <a:r>
              <a:rPr lang="zh-CN" altLang="en-US" sz="2000" kern="1200">
                <a:latin typeface="Arial" panose="020B0604020202020204" pitchFamily="34" charset="0"/>
                <a:ea typeface="宋体" panose="02010600030101010101" pitchFamily="2" charset="-122"/>
                <a:cs typeface="+mn-cs"/>
              </a:rPr>
              <a:t>本表供工会所属事业单位编制年度决算使用。</a:t>
            </a:r>
            <a:br>
              <a:rPr lang="zh-CN" altLang="en-US" sz="2000" kern="1200">
                <a:latin typeface="Arial" panose="020B0604020202020204" pitchFamily="34" charset="0"/>
                <a:ea typeface="宋体" panose="02010600030101010101" pitchFamily="2" charset="-122"/>
                <a:cs typeface="+mn-cs"/>
              </a:rPr>
            </a:br>
            <a:r>
              <a:rPr lang="zh-CN" altLang="en-US" sz="2000" kern="1200">
                <a:latin typeface="Arial" panose="020B0604020202020204" pitchFamily="34" charset="0"/>
                <a:ea typeface="宋体" panose="02010600030101010101" pitchFamily="2" charset="-122"/>
                <a:cs typeface="+mn-cs"/>
              </a:rPr>
              <a:t>7.表4《基层工会收入支出决算表》</a:t>
            </a:r>
            <a:r>
              <a:rPr lang="zh-CN" altLang="en-US" sz="2000" kern="1200">
                <a:latin typeface="Arial" panose="020B0604020202020204" pitchFamily="34" charset="0"/>
                <a:ea typeface="宋体" panose="02010600030101010101" pitchFamily="2" charset="-122"/>
                <a:cs typeface="+mn-cs"/>
                <a:sym typeface="+mn-ea"/>
              </a:rPr>
              <a:t>填报要点。</a:t>
            </a:r>
            <a:br>
              <a:rPr lang="zh-CN" altLang="en-US" sz="2000" kern="1200">
                <a:latin typeface="Arial" panose="020B0604020202020204" pitchFamily="34" charset="0"/>
                <a:ea typeface="宋体" panose="02010600030101010101" pitchFamily="2" charset="-122"/>
                <a:cs typeface="+mn-cs"/>
              </a:rPr>
            </a:br>
            <a:r>
              <a:rPr lang="zh-CN" altLang="en-US" sz="2000" kern="1200">
                <a:latin typeface="Arial" panose="020B0604020202020204" pitchFamily="34" charset="0"/>
                <a:ea typeface="宋体" panose="02010600030101010101" pitchFamily="2" charset="-122"/>
                <a:cs typeface="+mn-cs"/>
              </a:rPr>
              <a:t>本表供基层工会编制年度收支决算使用。</a:t>
            </a:r>
            <a:br>
              <a:rPr lang="zh-CN" altLang="en-US" sz="2000" kern="1200">
                <a:latin typeface="Arial" panose="020B0604020202020204" pitchFamily="34" charset="0"/>
                <a:ea typeface="宋体" panose="02010600030101010101" pitchFamily="2" charset="-122"/>
                <a:cs typeface="+mn-cs"/>
              </a:rPr>
            </a:br>
            <a:r>
              <a:rPr lang="zh-CN" altLang="en-US" sz="2000" kern="1200">
                <a:latin typeface="Arial" panose="020B0604020202020204" pitchFamily="34" charset="0"/>
                <a:ea typeface="宋体" panose="02010600030101010101" pitchFamily="2" charset="-122"/>
                <a:cs typeface="+mn-cs"/>
              </a:rPr>
              <a:t>8. 表5《县以上工会收入支出决算表(全口径）》</a:t>
            </a:r>
            <a:r>
              <a:rPr lang="zh-CN" altLang="en-US" sz="2000" kern="1200">
                <a:latin typeface="Arial" panose="020B0604020202020204" pitchFamily="34" charset="0"/>
                <a:ea typeface="宋体" panose="02010600030101010101" pitchFamily="2" charset="-122"/>
                <a:cs typeface="+mn-cs"/>
                <a:sym typeface="+mn-ea"/>
              </a:rPr>
              <a:t>填报要点。</a:t>
            </a:r>
            <a:br>
              <a:rPr lang="zh-CN" altLang="en-US" sz="2000" kern="1200">
                <a:latin typeface="Arial" panose="020B0604020202020204" pitchFamily="34" charset="0"/>
                <a:ea typeface="宋体" panose="02010600030101010101" pitchFamily="2" charset="-122"/>
                <a:cs typeface="+mn-cs"/>
              </a:rPr>
            </a:br>
            <a:r>
              <a:rPr lang="zh-CN" altLang="en-US" sz="2000" kern="1200">
                <a:latin typeface="Arial" panose="020B0604020202020204" pitchFamily="34" charset="0"/>
                <a:ea typeface="宋体" panose="02010600030101010101" pitchFamily="2" charset="-122"/>
                <a:cs typeface="+mn-cs"/>
              </a:rPr>
              <a:t>（1）</a:t>
            </a:r>
            <a:r>
              <a:rPr lang="zh-CN" altLang="en-US" sz="2000" kern="1200">
                <a:latin typeface="Arial" panose="020B0604020202020204" pitchFamily="34" charset="0"/>
                <a:ea typeface="宋体" panose="02010600030101010101" pitchFamily="2" charset="-122"/>
                <a:cs typeface="+mn-cs"/>
                <a:sym typeface="+mn-ea"/>
              </a:rPr>
              <a:t>本表供县以上工会按照收入支出全口径编制经费收支决算使用。</a:t>
            </a:r>
            <a:br>
              <a:rPr lang="zh-CN" altLang="en-US" sz="2000" kern="1200">
                <a:latin typeface="Arial" panose="020B0604020202020204" pitchFamily="34" charset="0"/>
                <a:ea typeface="宋体" panose="02010600030101010101" pitchFamily="2" charset="-122"/>
                <a:cs typeface="+mn-cs"/>
              </a:rPr>
            </a:br>
            <a:r>
              <a:rPr lang="zh-CN" altLang="en-US" sz="2000" kern="1200">
                <a:latin typeface="Arial" panose="020B0604020202020204" pitchFamily="34" charset="0"/>
                <a:ea typeface="宋体" panose="02010600030101010101" pitchFamily="2" charset="-122"/>
                <a:cs typeface="+mn-cs"/>
              </a:rPr>
              <a:t>（2）</a:t>
            </a:r>
            <a:r>
              <a:rPr lang="zh-CN" altLang="en-US" sz="2000" kern="1200">
                <a:latin typeface="Arial" panose="020B0604020202020204" pitchFamily="34" charset="0"/>
                <a:ea typeface="宋体" panose="02010600030101010101" pitchFamily="2" charset="-122"/>
                <a:cs typeface="+mn-cs"/>
                <a:sym typeface="+mn-ea"/>
              </a:rPr>
              <a:t>1=“工会资金结转”与“财政资金结转”年初余额之和；</a:t>
            </a:r>
            <a:br>
              <a:rPr lang="zh-CN" altLang="en-US" sz="2000" kern="1200">
                <a:latin typeface="Arial" panose="020B0604020202020204" pitchFamily="34" charset="0"/>
                <a:ea typeface="宋体" panose="02010600030101010101" pitchFamily="2" charset="-122"/>
                <a:cs typeface="+mn-cs"/>
                <a:sym typeface="+mn-ea"/>
              </a:rPr>
            </a:br>
            <a:r>
              <a:rPr lang="zh-CN" altLang="en-US" sz="2000" kern="1200">
                <a:latin typeface="Arial" panose="020B0604020202020204" pitchFamily="34" charset="0"/>
                <a:ea typeface="宋体" panose="02010600030101010101" pitchFamily="2" charset="-122"/>
                <a:cs typeface="+mn-cs"/>
                <a:sym typeface="+mn-ea"/>
              </a:rPr>
              <a:t>68=“工会资金结转”与“财政资金结转”年末余额之和；</a:t>
            </a:r>
            <a:br>
              <a:rPr lang="zh-CN" altLang="en-US" sz="2000" kern="1200">
                <a:latin typeface="Arial" panose="020B0604020202020204" pitchFamily="34" charset="0"/>
                <a:ea typeface="宋体" panose="02010600030101010101" pitchFamily="2" charset="-122"/>
                <a:cs typeface="+mn-cs"/>
                <a:sym typeface="+mn-ea"/>
              </a:rPr>
            </a:br>
            <a:r>
              <a:rPr lang="zh-CN" altLang="en-US" sz="2000" kern="1200">
                <a:latin typeface="Arial" panose="020B0604020202020204" pitchFamily="34" charset="0"/>
                <a:ea typeface="宋体" panose="02010600030101010101" pitchFamily="2" charset="-122"/>
                <a:cs typeface="+mn-cs"/>
                <a:sym typeface="+mn-ea"/>
              </a:rPr>
              <a:t>69=“工会资金结余”与“财政资金结余”年初余额之和减去当年动用结余（即本表第2行）；</a:t>
            </a:r>
            <a:br>
              <a:rPr lang="zh-CN" altLang="en-US" sz="2000" kern="1200">
                <a:latin typeface="Arial" panose="020B0604020202020204" pitchFamily="34" charset="0"/>
                <a:ea typeface="宋体" panose="02010600030101010101" pitchFamily="2" charset="-122"/>
                <a:cs typeface="+mn-cs"/>
                <a:sym typeface="+mn-ea"/>
              </a:rPr>
            </a:br>
            <a:r>
              <a:rPr lang="zh-CN" altLang="en-US" sz="2000" kern="1200">
                <a:latin typeface="Arial" panose="020B0604020202020204" pitchFamily="34" charset="0"/>
                <a:ea typeface="宋体" panose="02010600030101010101" pitchFamily="2" charset="-122"/>
                <a:cs typeface="+mn-cs"/>
                <a:sym typeface="+mn-ea"/>
              </a:rPr>
              <a:t>71=“工会资金结转”、“财政资金结转”、“工会资金结余”、“财政资金结余”四个科目年末余额总和。</a:t>
            </a:r>
            <a:br>
              <a:rPr lang="zh-CN" altLang="en-US" sz="2000" kern="1200">
                <a:latin typeface="Arial" panose="020B0604020202020204" pitchFamily="34" charset="0"/>
                <a:ea typeface="宋体" panose="02010600030101010101" pitchFamily="2" charset="-122"/>
                <a:cs typeface="+mn-cs"/>
                <a:sym typeface="+mn-ea"/>
              </a:rPr>
            </a:br>
            <a:endParaRPr lang="zh-CN" altLang="en-US" sz="2000" kern="1200">
              <a:latin typeface="Arial" panose="020B0604020202020204" pitchFamily="34" charset="0"/>
              <a:ea typeface="宋体" panose="02010600030101010101" pitchFamily="2" charset="-122"/>
              <a:cs typeface="+mn-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64540" y="1525270"/>
            <a:ext cx="7693660" cy="1588770"/>
          </a:xfrm>
        </p:spPr>
        <p:txBody>
          <a:bodyPr/>
          <a:p>
            <a:pPr marL="302260" indent="0" algn="l" eaLnBrk="1" latinLnBrk="0" hangingPunct="1"/>
            <a:r>
              <a:rPr lang="zh-CN" altLang="en-US" sz="3200" b="1"/>
              <a:t>问题：</a:t>
            </a:r>
            <a:br>
              <a:rPr lang="zh-CN" altLang="en-US" sz="2800" b="1"/>
            </a:br>
            <a:br>
              <a:rPr lang="zh-CN" altLang="en-US" sz="2800" b="1"/>
            </a:br>
            <a:r>
              <a:rPr lang="zh-CN" altLang="en-US" sz="2800" b="1"/>
              <a:t>一、</a:t>
            </a:r>
            <a:r>
              <a:rPr lang="zh-CN" altLang="en-US" sz="2400" b="1"/>
              <a:t>2022年度工会经费收支决算</a:t>
            </a:r>
            <a:r>
              <a:rPr lang="en-US" altLang="zh-CN" sz="2400" b="1"/>
              <a:t>=2022年度工会决算报告</a:t>
            </a:r>
            <a:r>
              <a:rPr lang="zh-CN" altLang="en-US" sz="2400" b="1"/>
              <a:t>？</a:t>
            </a:r>
            <a:endParaRPr lang="zh-CN" altLang="en-US" sz="2400" b="1"/>
          </a:p>
        </p:txBody>
      </p:sp>
      <p:sp>
        <p:nvSpPr>
          <p:cNvPr id="4" name="副标题 3"/>
          <p:cNvSpPr>
            <a:spLocks noGrp="1"/>
          </p:cNvSpPr>
          <p:nvPr>
            <p:ph type="subTitle" idx="1"/>
          </p:nvPr>
        </p:nvSpPr>
        <p:spPr/>
        <p:txBody>
          <a:bodyPr/>
          <a:p>
            <a:endParaRPr lang="zh-CN"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62585" y="436245"/>
            <a:ext cx="4206875" cy="5817235"/>
          </a:xfrm>
          <a:prstGeom prst="rect">
            <a:avLst/>
          </a:prstGeom>
          <a:solidFill>
            <a:schemeClr val="lt1"/>
          </a:solidFill>
        </p:spPr>
      </p:pic>
      <p:graphicFrame>
        <p:nvGraphicFramePr>
          <p:cNvPr id="0" name="表格 -1"/>
          <p:cNvGraphicFramePr/>
          <p:nvPr/>
        </p:nvGraphicFramePr>
        <p:xfrm>
          <a:off x="4568825" y="435610"/>
          <a:ext cx="4147185" cy="5817870"/>
        </p:xfrm>
        <a:graphic>
          <a:graphicData uri="http://schemas.openxmlformats.org/drawingml/2006/table">
            <a:tbl>
              <a:tblPr firstRow="1" bandRow="1">
                <a:tableStyleId>{5C22544A-7EE6-4342-B048-85BDC9FD1C3A}</a:tableStyleId>
              </a:tblPr>
              <a:tblGrid>
                <a:gridCol w="366395"/>
                <a:gridCol w="645795"/>
                <a:gridCol w="3134995"/>
              </a:tblGrid>
              <a:tr h="1261110">
                <a:tc>
                  <a:txBody>
                    <a:bodyPr/>
                    <a:p>
                      <a:pPr marL="0" indent="0" algn="l">
                        <a:buNone/>
                      </a:pPr>
                      <a:endParaRPr lang="zh-CN" altLang="en-US" sz="10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b">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gridSpan="2">
                  <a:txBody>
                    <a:bodyPr/>
                    <a:p>
                      <a:pPr marL="0" indent="0" algn="ctr">
                        <a:buNone/>
                      </a:pPr>
                      <a:r>
                        <a:rPr lang="zh-CN" altLang="en-US" sz="1600" b="0" u="none">
                          <a:solidFill>
                            <a:srgbClr val="000000"/>
                          </a:solidFill>
                          <a:latin typeface="文鼎大标宋简" charset="0"/>
                          <a:ea typeface="文鼎大标宋简" charset="0"/>
                          <a:cs typeface="文鼎大标宋简" charset="0"/>
                        </a:rPr>
                        <a:t>目         录</a:t>
                      </a:r>
                      <a:endParaRPr lang="zh-CN" altLang="en-US" sz="1600" b="0" u="none">
                        <a:solidFill>
                          <a:srgbClr val="000000"/>
                        </a:solidFill>
                        <a:latin typeface="文鼎大标宋简" charset="0"/>
                        <a:ea typeface="文鼎大标宋简" charset="0"/>
                        <a:cs typeface="文鼎大标宋简" charset="0"/>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hMerge="1">
                  <a:tcPr>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tcPr>
                </a:tc>
              </a:tr>
              <a:tr h="551180">
                <a:tc>
                  <a:txBody>
                    <a:bodyPr/>
                    <a:p>
                      <a:pPr marL="0" indent="0" algn="l">
                        <a:buNone/>
                      </a:pPr>
                      <a:endParaRPr lang="zh-CN" altLang="en-US" sz="10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b">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p>
                      <a:pPr marL="0" indent="0" algn="ctr">
                        <a:buNone/>
                      </a:pPr>
                      <a:r>
                        <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rPr>
                        <a:t>表 </a:t>
                      </a:r>
                      <a:r>
                        <a:rPr lang="en-US" altLang="zh-CN" sz="1300" b="0" u="none">
                          <a:solidFill>
                            <a:srgbClr val="000000"/>
                          </a:solidFill>
                          <a:latin typeface="宋体" panose="02010600030101010101" pitchFamily="2" charset="-122"/>
                          <a:ea typeface="宋体" panose="02010600030101010101" pitchFamily="2" charset="-122"/>
                          <a:cs typeface="宋体" panose="02010600030101010101" pitchFamily="2" charset="-122"/>
                        </a:rPr>
                        <a:t>1</a:t>
                      </a:r>
                      <a:endPar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p>
                      <a:pPr marL="355600" indent="0" algn="l">
                        <a:buNone/>
                      </a:pPr>
                      <a:r>
                        <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rPr>
                        <a:t>县以上工会本级经费收支决算总表</a:t>
                      </a:r>
                      <a:endPar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r>
              <a:tr h="550545">
                <a:tc>
                  <a:txBody>
                    <a:bodyPr/>
                    <a:p>
                      <a:pPr marL="0" indent="0" algn="l">
                        <a:buNone/>
                      </a:pPr>
                      <a:endParaRPr lang="zh-CN" altLang="en-US" sz="10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b">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p>
                      <a:pPr marL="304800" indent="0" algn="l">
                        <a:buNone/>
                      </a:pPr>
                      <a:r>
                        <a:rPr lang="zh-CN" altLang="en-US" sz="1100" b="0" u="none">
                          <a:solidFill>
                            <a:srgbClr val="000000"/>
                          </a:solidFill>
                          <a:latin typeface="宋体" panose="02010600030101010101" pitchFamily="2" charset="-122"/>
                          <a:ea typeface="宋体" panose="02010600030101010101" pitchFamily="2" charset="-122"/>
                          <a:cs typeface="宋体" panose="02010600030101010101" pitchFamily="2" charset="-122"/>
                        </a:rPr>
                        <a:t>表 </a:t>
                      </a:r>
                      <a:r>
                        <a:rPr lang="en-US" altLang="zh-CN" sz="1100" b="0" u="none">
                          <a:solidFill>
                            <a:srgbClr val="000000"/>
                          </a:solidFill>
                          <a:latin typeface="宋体" panose="02010600030101010101" pitchFamily="2" charset="-122"/>
                          <a:ea typeface="宋体" panose="02010600030101010101" pitchFamily="2" charset="-122"/>
                          <a:cs typeface="宋体" panose="02010600030101010101" pitchFamily="2" charset="-122"/>
                        </a:rPr>
                        <a:t>1-1</a:t>
                      </a:r>
                      <a:endParaRPr lang="zh-CN" altLang="en-US" sz="11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p>
                      <a:pPr marL="609600" indent="0" algn="l">
                        <a:buNone/>
                      </a:pPr>
                      <a:r>
                        <a:rPr lang="zh-CN" altLang="en-US" sz="1100" b="0" u="none">
                          <a:solidFill>
                            <a:srgbClr val="000000"/>
                          </a:solidFill>
                          <a:latin typeface="宋体" panose="02010600030101010101" pitchFamily="2" charset="-122"/>
                          <a:ea typeface="宋体" panose="02010600030101010101" pitchFamily="2" charset="-122"/>
                          <a:cs typeface="宋体" panose="02010600030101010101" pitchFamily="2" charset="-122"/>
                        </a:rPr>
                        <a:t>县以上工会本级决算收入明细表</a:t>
                      </a:r>
                      <a:endParaRPr lang="zh-CN" altLang="en-US" sz="11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r>
              <a:tr h="549910">
                <a:tc>
                  <a:txBody>
                    <a:bodyPr/>
                    <a:p>
                      <a:pPr marL="0" indent="0" algn="l">
                        <a:buNone/>
                      </a:pPr>
                      <a:endParaRPr lang="zh-CN" altLang="en-US" sz="10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b">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p>
                      <a:pPr marL="304800" indent="0" algn="l">
                        <a:buNone/>
                      </a:pPr>
                      <a:r>
                        <a:rPr lang="zh-CN" altLang="en-US" sz="1100" b="0" u="none">
                          <a:solidFill>
                            <a:srgbClr val="000000"/>
                          </a:solidFill>
                          <a:latin typeface="宋体" panose="02010600030101010101" pitchFamily="2" charset="-122"/>
                          <a:ea typeface="宋体" panose="02010600030101010101" pitchFamily="2" charset="-122"/>
                          <a:cs typeface="宋体" panose="02010600030101010101" pitchFamily="2" charset="-122"/>
                        </a:rPr>
                        <a:t>表 </a:t>
                      </a:r>
                      <a:r>
                        <a:rPr lang="en-US" altLang="zh-CN" sz="1100" b="0" u="none">
                          <a:solidFill>
                            <a:srgbClr val="000000"/>
                          </a:solidFill>
                          <a:latin typeface="宋体" panose="02010600030101010101" pitchFamily="2" charset="-122"/>
                          <a:ea typeface="宋体" panose="02010600030101010101" pitchFamily="2" charset="-122"/>
                          <a:cs typeface="宋体" panose="02010600030101010101" pitchFamily="2" charset="-122"/>
                        </a:rPr>
                        <a:t>1-2</a:t>
                      </a:r>
                      <a:endParaRPr lang="zh-CN" altLang="en-US" sz="11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p>
                      <a:pPr marL="609600" indent="0" algn="l">
                        <a:buNone/>
                      </a:pPr>
                      <a:r>
                        <a:rPr lang="zh-CN" altLang="en-US" sz="1100" b="0" u="none">
                          <a:solidFill>
                            <a:srgbClr val="000000"/>
                          </a:solidFill>
                          <a:latin typeface="宋体" panose="02010600030101010101" pitchFamily="2" charset="-122"/>
                          <a:ea typeface="宋体" panose="02010600030101010101" pitchFamily="2" charset="-122"/>
                          <a:cs typeface="宋体" panose="02010600030101010101" pitchFamily="2" charset="-122"/>
                        </a:rPr>
                        <a:t>县以上工会本级基本支出决算明细表</a:t>
                      </a:r>
                      <a:endParaRPr lang="zh-CN" altLang="en-US" sz="11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r>
              <a:tr h="551815">
                <a:tc>
                  <a:txBody>
                    <a:bodyPr/>
                    <a:p>
                      <a:pPr marL="0" indent="0" algn="l">
                        <a:buNone/>
                      </a:pPr>
                      <a:endParaRPr lang="zh-CN" altLang="en-US" sz="10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b">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p>
                      <a:pPr marL="304800" indent="0" algn="l">
                        <a:buNone/>
                      </a:pPr>
                      <a:r>
                        <a:rPr lang="zh-CN" altLang="en-US" sz="1100" b="0" u="none">
                          <a:solidFill>
                            <a:srgbClr val="000000"/>
                          </a:solidFill>
                          <a:latin typeface="宋体" panose="02010600030101010101" pitchFamily="2" charset="-122"/>
                          <a:ea typeface="宋体" panose="02010600030101010101" pitchFamily="2" charset="-122"/>
                          <a:cs typeface="宋体" panose="02010600030101010101" pitchFamily="2" charset="-122"/>
                        </a:rPr>
                        <a:t>表 </a:t>
                      </a:r>
                      <a:r>
                        <a:rPr lang="en-US" altLang="zh-CN" sz="1100" b="0" u="none">
                          <a:solidFill>
                            <a:srgbClr val="000000"/>
                          </a:solidFill>
                          <a:latin typeface="宋体" panose="02010600030101010101" pitchFamily="2" charset="-122"/>
                          <a:ea typeface="宋体" panose="02010600030101010101" pitchFamily="2" charset="-122"/>
                          <a:cs typeface="宋体" panose="02010600030101010101" pitchFamily="2" charset="-122"/>
                        </a:rPr>
                        <a:t>1-3</a:t>
                      </a:r>
                      <a:endParaRPr lang="zh-CN" altLang="en-US" sz="11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p>
                      <a:pPr marL="609600" indent="0" algn="l">
                        <a:buNone/>
                      </a:pPr>
                      <a:r>
                        <a:rPr lang="zh-CN" altLang="en-US" sz="1100" b="0" u="none">
                          <a:solidFill>
                            <a:srgbClr val="000000"/>
                          </a:solidFill>
                          <a:latin typeface="宋体" panose="02010600030101010101" pitchFamily="2" charset="-122"/>
                          <a:ea typeface="宋体" panose="02010600030101010101" pitchFamily="2" charset="-122"/>
                          <a:cs typeface="宋体" panose="02010600030101010101" pitchFamily="2" charset="-122"/>
                        </a:rPr>
                        <a:t>县以上工会本级项目支出决算明细表</a:t>
                      </a:r>
                      <a:endParaRPr lang="zh-CN" altLang="en-US" sz="11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r>
              <a:tr h="551180">
                <a:tc>
                  <a:txBody>
                    <a:bodyPr/>
                    <a:p>
                      <a:pPr marL="0" indent="0" algn="l">
                        <a:buNone/>
                      </a:pPr>
                      <a:endParaRPr lang="zh-CN" altLang="en-US" sz="10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b">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p>
                      <a:pPr marL="0" indent="0" algn="ctr">
                        <a:buNone/>
                      </a:pPr>
                      <a:r>
                        <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rPr>
                        <a:t>表 </a:t>
                      </a:r>
                      <a:r>
                        <a:rPr lang="en-US" altLang="zh-CN" sz="1300" b="0" u="none">
                          <a:solidFill>
                            <a:srgbClr val="000000"/>
                          </a:solidFill>
                          <a:latin typeface="宋体" panose="02010600030101010101" pitchFamily="2" charset="-122"/>
                          <a:ea typeface="宋体" panose="02010600030101010101" pitchFamily="2" charset="-122"/>
                          <a:cs typeface="宋体" panose="02010600030101010101" pitchFamily="2" charset="-122"/>
                        </a:rPr>
                        <a:t>2</a:t>
                      </a:r>
                      <a:endPar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p>
                      <a:pPr marL="355600" indent="0" algn="l">
                        <a:buNone/>
                      </a:pPr>
                      <a:r>
                        <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rPr>
                        <a:t>县以上工会机关收入支出决算表</a:t>
                      </a:r>
                      <a:endPar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r>
              <a:tr h="550545">
                <a:tc>
                  <a:txBody>
                    <a:bodyPr/>
                    <a:p>
                      <a:pPr marL="0" indent="0" algn="l">
                        <a:buNone/>
                      </a:pPr>
                      <a:endParaRPr lang="zh-CN" altLang="en-US" sz="10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b">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p>
                      <a:pPr marL="0" indent="0" algn="ctr">
                        <a:buNone/>
                      </a:pPr>
                      <a:r>
                        <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rPr>
                        <a:t>表 </a:t>
                      </a:r>
                      <a:r>
                        <a:rPr lang="en-US" altLang="zh-CN" sz="1300" b="0" u="none">
                          <a:solidFill>
                            <a:srgbClr val="000000"/>
                          </a:solidFill>
                          <a:latin typeface="宋体" panose="02010600030101010101" pitchFamily="2" charset="-122"/>
                          <a:ea typeface="宋体" panose="02010600030101010101" pitchFamily="2" charset="-122"/>
                          <a:cs typeface="宋体" panose="02010600030101010101" pitchFamily="2" charset="-122"/>
                        </a:rPr>
                        <a:t>3</a:t>
                      </a:r>
                      <a:endPar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p>
                      <a:pPr marL="355600" indent="0" algn="l">
                        <a:buNone/>
                      </a:pPr>
                      <a:r>
                        <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rPr>
                        <a:t>工会事业单位收入支出决算表</a:t>
                      </a:r>
                      <a:endPar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r>
              <a:tr h="551180">
                <a:tc>
                  <a:txBody>
                    <a:bodyPr/>
                    <a:p>
                      <a:pPr marL="0" indent="0" algn="l">
                        <a:buNone/>
                      </a:pPr>
                      <a:endParaRPr lang="zh-CN" altLang="en-US" sz="10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b">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p>
                      <a:pPr marL="0" indent="0" algn="ctr">
                        <a:buNone/>
                      </a:pPr>
                      <a:r>
                        <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rPr>
                        <a:t>表 </a:t>
                      </a:r>
                      <a:r>
                        <a:rPr lang="en-US" altLang="zh-CN" sz="1300" b="0" u="none">
                          <a:solidFill>
                            <a:srgbClr val="000000"/>
                          </a:solidFill>
                          <a:latin typeface="宋体" panose="02010600030101010101" pitchFamily="2" charset="-122"/>
                          <a:ea typeface="宋体" panose="02010600030101010101" pitchFamily="2" charset="-122"/>
                          <a:cs typeface="宋体" panose="02010600030101010101" pitchFamily="2" charset="-122"/>
                        </a:rPr>
                        <a:t>4</a:t>
                      </a:r>
                      <a:endPar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p>
                      <a:pPr marL="355600" indent="0" algn="l">
                        <a:buNone/>
                      </a:pPr>
                      <a:r>
                        <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rPr>
                        <a:t>基层工会收入支出决算表</a:t>
                      </a:r>
                      <a:endPar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r>
              <a:tr h="700405">
                <a:tc>
                  <a:txBody>
                    <a:bodyPr/>
                    <a:p>
                      <a:pPr marL="0" indent="0" algn="l">
                        <a:buNone/>
                      </a:pPr>
                      <a:endParaRPr lang="zh-CN" altLang="en-US" sz="10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b">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p>
                      <a:pPr marL="0" indent="0" algn="ctr">
                        <a:buNone/>
                      </a:pPr>
                      <a:r>
                        <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rPr>
                        <a:t>表 </a:t>
                      </a:r>
                      <a:r>
                        <a:rPr lang="en-US" altLang="zh-CN" sz="1300" b="0" u="none">
                          <a:solidFill>
                            <a:srgbClr val="000000"/>
                          </a:solidFill>
                          <a:latin typeface="宋体" panose="02010600030101010101" pitchFamily="2" charset="-122"/>
                          <a:ea typeface="宋体" panose="02010600030101010101" pitchFamily="2" charset="-122"/>
                          <a:cs typeface="宋体" panose="02010600030101010101" pitchFamily="2" charset="-122"/>
                        </a:rPr>
                        <a:t>5</a:t>
                      </a:r>
                      <a:endPar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c>
                  <a:txBody>
                    <a:bodyPr/>
                    <a:p>
                      <a:pPr marL="355600" indent="0" algn="l">
                        <a:buNone/>
                      </a:pPr>
                      <a:r>
                        <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rPr>
                        <a:t>县以上工会收入支出决算表</a:t>
                      </a:r>
                      <a:r>
                        <a:rPr lang="en-US" altLang="zh-CN" sz="1300" b="0" u="none">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rPr>
                        <a:t>全口径）</a:t>
                      </a:r>
                      <a:endParaRPr lang="zh-CN" altLang="en-US" sz="1300" b="0" u="none">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p:blind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4" name="直接连接符 3"/>
          <p:cNvCxnSpPr/>
          <p:nvPr/>
        </p:nvCxnSpPr>
        <p:spPr>
          <a:xfrm>
            <a:off x="3559175" y="1081405"/>
            <a:ext cx="0" cy="451104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p:spPr>
      </p:cxnSp>
      <p:sp>
        <p:nvSpPr>
          <p:cNvPr id="5" name="文本框 4"/>
          <p:cNvSpPr txBox="1"/>
          <p:nvPr/>
        </p:nvSpPr>
        <p:spPr>
          <a:xfrm>
            <a:off x="713740" y="2778760"/>
            <a:ext cx="2268855" cy="922020"/>
          </a:xfrm>
          <a:prstGeom prst="rect">
            <a:avLst/>
          </a:prstGeom>
          <a:noFill/>
        </p:spPr>
        <p:txBody>
          <a:bodyPr wrap="square" rtlCol="0">
            <a:spAutoFit/>
          </a:bodyPr>
          <a:p>
            <a:pPr algn="ctr"/>
            <a:r>
              <a:rPr lang="zh-CN" altLang="en-US" sz="5400" b="1"/>
              <a:t>目  录</a:t>
            </a:r>
            <a:endParaRPr lang="zh-CN" altLang="en-US" sz="5400" b="1"/>
          </a:p>
        </p:txBody>
      </p:sp>
      <p:grpSp>
        <p:nvGrpSpPr>
          <p:cNvPr id="10" name="组合 9"/>
          <p:cNvGrpSpPr/>
          <p:nvPr/>
        </p:nvGrpSpPr>
        <p:grpSpPr>
          <a:xfrm>
            <a:off x="3947795" y="1253490"/>
            <a:ext cx="4304030" cy="1306195"/>
            <a:chOff x="6984" y="1676"/>
            <a:chExt cx="6778" cy="2057"/>
          </a:xfrm>
        </p:grpSpPr>
        <p:sp>
          <p:nvSpPr>
            <p:cNvPr id="9" name="矩形 8"/>
            <p:cNvSpPr/>
            <p:nvPr/>
          </p:nvSpPr>
          <p:spPr>
            <a:xfrm>
              <a:off x="8293" y="1676"/>
              <a:ext cx="5469" cy="968"/>
            </a:xfrm>
            <a:prstGeom prst="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6" name="等腰三角形 5"/>
            <p:cNvSpPr/>
            <p:nvPr/>
          </p:nvSpPr>
          <p:spPr>
            <a:xfrm>
              <a:off x="6984" y="1676"/>
              <a:ext cx="1214" cy="967"/>
            </a:xfrm>
            <a:prstGeom prst="triangle">
              <a:avLst/>
            </a:prstGeom>
            <a:solidFill>
              <a:srgbClr val="92D050"/>
            </a:solidFill>
            <a:ln>
              <a:solidFill>
                <a:srgbClr val="92D050"/>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7" name="文本框 6"/>
            <p:cNvSpPr txBox="1"/>
            <p:nvPr/>
          </p:nvSpPr>
          <p:spPr>
            <a:xfrm>
              <a:off x="7318" y="1919"/>
              <a:ext cx="546" cy="725"/>
            </a:xfrm>
            <a:prstGeom prst="rect">
              <a:avLst/>
            </a:prstGeom>
            <a:noFill/>
          </p:spPr>
          <p:txBody>
            <a:bodyPr wrap="square" rtlCol="0">
              <a:spAutoFit/>
            </a:bodyPr>
            <a:p>
              <a:r>
                <a:rPr lang="en-US" altLang="zh-CN" sz="2400"/>
                <a:t>1</a:t>
              </a:r>
              <a:endParaRPr lang="en-US" altLang="zh-CN" sz="2400"/>
            </a:p>
          </p:txBody>
        </p:sp>
        <p:sp>
          <p:nvSpPr>
            <p:cNvPr id="8" name="文本框 7"/>
            <p:cNvSpPr txBox="1"/>
            <p:nvPr/>
          </p:nvSpPr>
          <p:spPr>
            <a:xfrm>
              <a:off x="8402" y="1820"/>
              <a:ext cx="5086" cy="1913"/>
            </a:xfrm>
            <a:prstGeom prst="rect">
              <a:avLst/>
            </a:prstGeom>
            <a:noFill/>
          </p:spPr>
          <p:txBody>
            <a:bodyPr wrap="square" rtlCol="0">
              <a:spAutoFit/>
            </a:bodyPr>
            <a:p>
              <a:r>
                <a:rPr lang="zh-CN" sz="2400" b="1">
                  <a:latin typeface="微软雅黑" panose="020B0503020204020204" pitchFamily="34" charset="-122"/>
                  <a:ea typeface="微软雅黑" panose="020B0503020204020204" pitchFamily="34" charset="-122"/>
                </a:rPr>
                <a:t>一、关于202</a:t>
              </a:r>
              <a:r>
                <a:rPr lang="en-US" altLang="zh-CN" sz="2400" b="1">
                  <a:latin typeface="微软雅黑" panose="020B0503020204020204" pitchFamily="34" charset="-122"/>
                  <a:ea typeface="微软雅黑" panose="020B0503020204020204" pitchFamily="34" charset="-122"/>
                </a:rPr>
                <a:t>2</a:t>
              </a:r>
              <a:r>
                <a:rPr lang="zh-CN" sz="2400" b="1">
                  <a:latin typeface="微软雅黑" panose="020B0503020204020204" pitchFamily="34" charset="-122"/>
                  <a:ea typeface="微软雅黑" panose="020B0503020204020204" pitchFamily="34" charset="-122"/>
                </a:rPr>
                <a:t>年度工会经费收支决算的编制</a:t>
              </a:r>
              <a:endParaRPr lang="zh-CN" sz="2400" b="1">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3921125" y="2559685"/>
            <a:ext cx="4304030" cy="1479550"/>
            <a:chOff x="6984" y="1676"/>
            <a:chExt cx="6778" cy="2330"/>
          </a:xfrm>
        </p:grpSpPr>
        <p:sp>
          <p:nvSpPr>
            <p:cNvPr id="12" name="矩形 11"/>
            <p:cNvSpPr/>
            <p:nvPr/>
          </p:nvSpPr>
          <p:spPr>
            <a:xfrm>
              <a:off x="8293" y="1676"/>
              <a:ext cx="5469" cy="968"/>
            </a:xfrm>
            <a:prstGeom prst="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 name="等腰三角形 12"/>
            <p:cNvSpPr/>
            <p:nvPr/>
          </p:nvSpPr>
          <p:spPr>
            <a:xfrm>
              <a:off x="6984" y="2209"/>
              <a:ext cx="1214" cy="967"/>
            </a:xfrm>
            <a:prstGeom prst="triangle">
              <a:avLst/>
            </a:prstGeom>
            <a:solidFill>
              <a:srgbClr val="92D050"/>
            </a:solidFill>
            <a:ln>
              <a:solidFill>
                <a:srgbClr val="92D050"/>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 name="文本框 13"/>
            <p:cNvSpPr txBox="1"/>
            <p:nvPr/>
          </p:nvSpPr>
          <p:spPr>
            <a:xfrm>
              <a:off x="7318" y="2126"/>
              <a:ext cx="546" cy="725"/>
            </a:xfrm>
            <a:prstGeom prst="rect">
              <a:avLst/>
            </a:prstGeom>
            <a:noFill/>
          </p:spPr>
          <p:txBody>
            <a:bodyPr wrap="square" rtlCol="0">
              <a:spAutoFit/>
            </a:bodyPr>
            <a:p>
              <a:r>
                <a:rPr lang="en-US" altLang="zh-CN" sz="2400"/>
                <a:t>2</a:t>
              </a:r>
              <a:endParaRPr lang="en-US" altLang="zh-CN" sz="2400"/>
            </a:p>
          </p:txBody>
        </p:sp>
        <p:sp>
          <p:nvSpPr>
            <p:cNvPr id="15" name="文本框 14"/>
            <p:cNvSpPr txBox="1"/>
            <p:nvPr/>
          </p:nvSpPr>
          <p:spPr>
            <a:xfrm>
              <a:off x="8485" y="2093"/>
              <a:ext cx="5086" cy="1913"/>
            </a:xfrm>
            <a:prstGeom prst="rect">
              <a:avLst/>
            </a:prstGeom>
            <a:noFill/>
          </p:spPr>
          <p:txBody>
            <a:bodyPr wrap="square" rtlCol="0">
              <a:spAutoFit/>
            </a:bodyPr>
            <a:p>
              <a:r>
                <a:rPr lang="zh-CN" altLang="en-US" sz="2400" b="1">
                  <a:latin typeface="微软雅黑" panose="020B0503020204020204" pitchFamily="34" charset="-122"/>
                  <a:ea typeface="微软雅黑" panose="020B0503020204020204" pitchFamily="34" charset="-122"/>
                </a:rPr>
                <a:t>二、关于202</a:t>
              </a:r>
              <a:r>
                <a:rPr lang="en-US" altLang="zh-CN" sz="2400" b="1">
                  <a:latin typeface="微软雅黑" panose="020B0503020204020204" pitchFamily="34" charset="-122"/>
                  <a:ea typeface="微软雅黑" panose="020B0503020204020204" pitchFamily="34" charset="-122"/>
                </a:rPr>
                <a:t>3</a:t>
              </a:r>
              <a:r>
                <a:rPr lang="zh-CN" altLang="en-US" sz="2400" b="1">
                  <a:latin typeface="微软雅黑" panose="020B0503020204020204" pitchFamily="34" charset="-122"/>
                  <a:ea typeface="微软雅黑" panose="020B0503020204020204" pitchFamily="34" charset="-122"/>
                </a:rPr>
                <a:t>年度工会经费收支预算的编制</a:t>
              </a:r>
              <a:endParaRPr lang="zh-CN" altLang="en-US" sz="2400" b="1">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947795" y="4246245"/>
            <a:ext cx="4304030" cy="1291590"/>
            <a:chOff x="6984" y="1798"/>
            <a:chExt cx="6778" cy="2034"/>
          </a:xfrm>
        </p:grpSpPr>
        <p:sp>
          <p:nvSpPr>
            <p:cNvPr id="17" name="矩形 16"/>
            <p:cNvSpPr/>
            <p:nvPr/>
          </p:nvSpPr>
          <p:spPr>
            <a:xfrm>
              <a:off x="8293" y="1798"/>
              <a:ext cx="5469" cy="968"/>
            </a:xfrm>
            <a:prstGeom prst="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 name="等腰三角形 17"/>
            <p:cNvSpPr/>
            <p:nvPr/>
          </p:nvSpPr>
          <p:spPr>
            <a:xfrm>
              <a:off x="6984" y="1798"/>
              <a:ext cx="1214" cy="967"/>
            </a:xfrm>
            <a:prstGeom prst="triangle">
              <a:avLst/>
            </a:prstGeom>
            <a:solidFill>
              <a:srgbClr val="92D050"/>
            </a:solidFill>
            <a:ln>
              <a:solidFill>
                <a:srgbClr val="92D050"/>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 name="文本框 18"/>
            <p:cNvSpPr txBox="1"/>
            <p:nvPr/>
          </p:nvSpPr>
          <p:spPr>
            <a:xfrm>
              <a:off x="7318" y="1919"/>
              <a:ext cx="546" cy="725"/>
            </a:xfrm>
            <a:prstGeom prst="rect">
              <a:avLst/>
            </a:prstGeom>
            <a:noFill/>
          </p:spPr>
          <p:txBody>
            <a:bodyPr wrap="square" rtlCol="0">
              <a:spAutoFit/>
            </a:bodyPr>
            <a:p>
              <a:r>
                <a:rPr lang="en-US" altLang="zh-CN" sz="2400"/>
                <a:t>3</a:t>
              </a:r>
              <a:endParaRPr lang="en-US" altLang="zh-CN" sz="2400"/>
            </a:p>
          </p:txBody>
        </p:sp>
        <p:sp>
          <p:nvSpPr>
            <p:cNvPr id="20" name="文本框 19"/>
            <p:cNvSpPr txBox="1"/>
            <p:nvPr/>
          </p:nvSpPr>
          <p:spPr>
            <a:xfrm>
              <a:off x="8443" y="1919"/>
              <a:ext cx="5086" cy="1913"/>
            </a:xfrm>
            <a:prstGeom prst="rect">
              <a:avLst/>
            </a:prstGeom>
            <a:noFill/>
          </p:spPr>
          <p:txBody>
            <a:bodyPr wrap="square" rtlCol="0">
              <a:spAutoFit/>
            </a:bodyPr>
            <a:p>
              <a:r>
                <a:rPr lang="zh-CN" altLang="en-US" sz="2400" b="1">
                  <a:latin typeface="微软雅黑" panose="020B0503020204020204" pitchFamily="34" charset="-122"/>
                  <a:ea typeface="微软雅黑" panose="020B0503020204020204" pitchFamily="34" charset="-122"/>
                </a:rPr>
                <a:t>三、</a:t>
              </a:r>
              <a:r>
                <a:rPr lang="zh-CN" altLang="en-US" sz="24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报表报送时间及打印要求</a:t>
              </a:r>
              <a:endParaRPr lang="zh-CN" altLang="en-US" sz="24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2400" b="1">
                <a:latin typeface="微软雅黑" panose="020B0503020204020204" pitchFamily="34" charset="-122"/>
                <a:ea typeface="微软雅黑" panose="020B0503020204020204" pitchFamily="34" charset="-122"/>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612140" y="376555"/>
            <a:ext cx="4257040" cy="6071235"/>
          </a:xfrm>
          <a:prstGeom prst="rect">
            <a:avLst/>
          </a:prstGeom>
        </p:spPr>
      </p:pic>
      <p:pic>
        <p:nvPicPr>
          <p:cNvPr id="4" name="图片 3"/>
          <p:cNvPicPr>
            <a:picLocks noChangeAspect="1"/>
          </p:cNvPicPr>
          <p:nvPr/>
        </p:nvPicPr>
        <p:blipFill>
          <a:blip r:embed="rId2"/>
          <a:stretch>
            <a:fillRect/>
          </a:stretch>
        </p:blipFill>
        <p:spPr>
          <a:xfrm>
            <a:off x="4682490" y="935990"/>
            <a:ext cx="4488180" cy="477393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a:xfrm>
            <a:off x="554355" y="616585"/>
            <a:ext cx="7943215" cy="1351915"/>
          </a:xfrm>
        </p:spPr>
        <p:txBody>
          <a:bodyPr/>
          <a:p>
            <a:r>
              <a:rPr lang="zh-CN" altLang="en-US" b="1">
                <a:sym typeface="+mn-ea"/>
              </a:rPr>
              <a:t>2022年度工会经费收支决</a:t>
            </a:r>
            <a:r>
              <a:rPr lang="en-US" altLang="zh-CN" b="1">
                <a:sym typeface="+mn-ea"/>
              </a:rPr>
              <a:t>≠2022年度工会决算报告</a:t>
            </a:r>
            <a:br>
              <a:rPr lang="zh-CN" altLang="en-US"/>
            </a:br>
            <a:endParaRPr lang="zh-CN" altLang="en-US"/>
          </a:p>
        </p:txBody>
      </p:sp>
      <p:sp>
        <p:nvSpPr>
          <p:cNvPr id="5" name="副标题 4"/>
          <p:cNvSpPr>
            <a:spLocks noGrp="1"/>
          </p:cNvSpPr>
          <p:nvPr>
            <p:ph type="subTitle" idx="1"/>
          </p:nvPr>
        </p:nvSpPr>
        <p:spPr>
          <a:xfrm>
            <a:off x="365125" y="2096135"/>
            <a:ext cx="8373110" cy="2266315"/>
          </a:xfrm>
        </p:spPr>
        <p:txBody>
          <a:bodyPr/>
          <a:p>
            <a:pPr algn="l" eaLnBrk="1" latinLnBrk="0" hangingPunct="1">
              <a:lnSpc>
                <a:spcPct val="150000"/>
              </a:lnSpc>
            </a:pPr>
            <a:r>
              <a:rPr lang="en-US" altLang="zh-CN"/>
              <a:t>1.</a:t>
            </a:r>
            <a:r>
              <a:rPr lang="zh-CN" altLang="en-US"/>
              <a:t>编报主体不同。</a:t>
            </a:r>
            <a:endParaRPr lang="zh-CN" altLang="en-US"/>
          </a:p>
          <a:p>
            <a:pPr algn="l" eaLnBrk="1" latinLnBrk="0" hangingPunct="1">
              <a:lnSpc>
                <a:spcPct val="150000"/>
              </a:lnSpc>
            </a:pPr>
            <a:r>
              <a:rPr lang="en-US" altLang="zh-CN"/>
              <a:t>2.</a:t>
            </a:r>
            <a:r>
              <a:rPr lang="zh-CN" altLang="en-US"/>
              <a:t>涵盖层级不同。</a:t>
            </a:r>
            <a:endParaRPr lang="zh-CN" altLang="en-US"/>
          </a:p>
          <a:p>
            <a:pPr algn="l" eaLnBrk="1" latinLnBrk="0" hangingPunct="1">
              <a:lnSpc>
                <a:spcPct val="150000"/>
              </a:lnSpc>
            </a:pPr>
            <a:r>
              <a:rPr lang="en-US" altLang="zh-CN"/>
              <a:t>3.</a:t>
            </a:r>
            <a:r>
              <a:rPr lang="zh-CN" altLang="en-US"/>
              <a:t>编报方式不同。</a:t>
            </a:r>
            <a:endParaRPr lang="zh-CN" altLang="en-US"/>
          </a:p>
          <a:p>
            <a:pPr algn="l" eaLnBrk="1" latinLnBrk="0" hangingPunct="1">
              <a:lnSpc>
                <a:spcPct val="150000"/>
              </a:lnSpc>
            </a:pPr>
            <a:r>
              <a:rPr lang="en-US" altLang="zh-CN"/>
              <a:t>4.审批程序不同</a:t>
            </a:r>
            <a:endParaRPr lang="en-US" altLang="zh-CN"/>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00050" y="316230"/>
            <a:ext cx="8221345" cy="763905"/>
          </a:xfrm>
        </p:spPr>
        <p:txBody>
          <a:bodyPr/>
          <a:p>
            <a:r>
              <a:rPr lang="zh-CN" altLang="en-US"/>
              <a:t>二、结转结余科目使用</a:t>
            </a:r>
            <a:endParaRPr lang="zh-CN" altLang="en-US"/>
          </a:p>
        </p:txBody>
      </p:sp>
      <p:sp>
        <p:nvSpPr>
          <p:cNvPr id="3" name="内容占位符 2"/>
          <p:cNvSpPr>
            <a:spLocks noGrp="1"/>
          </p:cNvSpPr>
          <p:nvPr>
            <p:ph idx="1"/>
          </p:nvPr>
        </p:nvSpPr>
        <p:spPr>
          <a:xfrm>
            <a:off x="309880" y="1080770"/>
            <a:ext cx="8376920" cy="5045710"/>
          </a:xfrm>
        </p:spPr>
        <p:txBody>
          <a:bodyPr/>
          <a:p>
            <a:r>
              <a:rPr lang="zh-CN" altLang="en-US"/>
              <a:t>《工会会计制度》将工会结余资金分为结转、结余资金分别核算，设</a:t>
            </a:r>
            <a:r>
              <a:rPr lang="en-US" altLang="zh-CN"/>
              <a:t>“</a:t>
            </a:r>
            <a:r>
              <a:rPr lang="zh-CN" altLang="en-US"/>
              <a:t>工会资金结转</a:t>
            </a:r>
            <a:r>
              <a:rPr lang="en-US" altLang="zh-CN"/>
              <a:t>”</a:t>
            </a:r>
            <a:r>
              <a:rPr lang="zh-CN" altLang="en-US"/>
              <a:t>、</a:t>
            </a:r>
            <a:r>
              <a:rPr lang="en-US" altLang="zh-CN"/>
              <a:t>“</a:t>
            </a:r>
            <a:r>
              <a:rPr lang="zh-CN" altLang="en-US"/>
              <a:t>工会资金结余</a:t>
            </a:r>
            <a:r>
              <a:rPr lang="en-US" altLang="zh-CN"/>
              <a:t>”</a:t>
            </a:r>
            <a:r>
              <a:rPr lang="zh-CN" altLang="en-US"/>
              <a:t>、</a:t>
            </a:r>
            <a:r>
              <a:rPr lang="en-US" altLang="zh-CN"/>
              <a:t>“</a:t>
            </a:r>
            <a:r>
              <a:rPr lang="zh-CN" altLang="en-US"/>
              <a:t>财政资金结转</a:t>
            </a:r>
            <a:r>
              <a:rPr lang="en-US" altLang="zh-CN"/>
              <a:t>”</a:t>
            </a:r>
            <a:r>
              <a:rPr lang="zh-CN" altLang="en-US"/>
              <a:t>、</a:t>
            </a:r>
            <a:r>
              <a:rPr lang="en-US" altLang="zh-CN"/>
              <a:t>“</a:t>
            </a:r>
            <a:r>
              <a:rPr lang="zh-CN" altLang="en-US"/>
              <a:t>财政资金结余</a:t>
            </a:r>
            <a:r>
              <a:rPr lang="en-US" altLang="zh-CN"/>
              <a:t>”</a:t>
            </a:r>
            <a:r>
              <a:rPr lang="zh-CN" altLang="en-US"/>
              <a:t>四个净资产类科目。</a:t>
            </a:r>
            <a:endParaRPr lang="zh-CN" altLang="en-US"/>
          </a:p>
          <a:p>
            <a:r>
              <a:rPr lang="zh-CN" altLang="en-US"/>
              <a:t> 工会资金结转是指工会预算安排项目的支出年终尚未执行完毕或者因故未执行，且下年需要按原用途继续使用的工会资金。</a:t>
            </a:r>
            <a:endParaRPr lang="zh-CN" altLang="en-US"/>
          </a:p>
          <a:p>
            <a:r>
              <a:rPr lang="zh-CN" altLang="en-US"/>
              <a:t>工会资金结余是指工会年度预算执行终了，预算收入实际完成数扣除预算支出和工会结转资金后剩余的工会资金。</a:t>
            </a: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57200" y="274955"/>
            <a:ext cx="8229600" cy="451485"/>
          </a:xfrm>
        </p:spPr>
        <p:txBody>
          <a:bodyPr/>
          <a:p>
            <a:r>
              <a:rPr lang="zh-CN" sz="2800" b="1">
                <a:sym typeface="+mn-ea"/>
              </a:rPr>
              <a:t>结转结余</a:t>
            </a:r>
            <a:r>
              <a:rPr sz="2800" b="1">
                <a:sym typeface="+mn-ea"/>
              </a:rPr>
              <a:t>科目账务处理示例：</a:t>
            </a:r>
            <a:endParaRPr lang="zh-CN" altLang="en-US" sz="2800"/>
          </a:p>
        </p:txBody>
      </p:sp>
      <p:sp>
        <p:nvSpPr>
          <p:cNvPr id="3" name="内容占位符 2"/>
          <p:cNvSpPr>
            <a:spLocks noGrp="1"/>
          </p:cNvSpPr>
          <p:nvPr>
            <p:ph idx="1"/>
          </p:nvPr>
        </p:nvSpPr>
        <p:spPr>
          <a:xfrm>
            <a:off x="457200" y="726440"/>
            <a:ext cx="8345170" cy="5217160"/>
          </a:xfrm>
        </p:spPr>
        <p:txBody>
          <a:bodyPr/>
          <a:p>
            <a:pPr eaLnBrk="1" latinLnBrk="0" hangingPunct="1">
              <a:lnSpc>
                <a:spcPts val="1600"/>
              </a:lnSpc>
            </a:pPr>
            <a:r>
              <a:rPr lang="zh-CN" altLang="en-US" sz="1400">
                <a:sym typeface="+mn-ea"/>
              </a:rPr>
              <a:t>某工会202</a:t>
            </a:r>
            <a:r>
              <a:rPr lang="en-US" altLang="zh-CN" sz="1400">
                <a:sym typeface="+mn-ea"/>
              </a:rPr>
              <a:t>2</a:t>
            </a:r>
            <a:r>
              <a:rPr lang="zh-CN" altLang="en-US" sz="1400">
                <a:sym typeface="+mn-ea"/>
              </a:rPr>
              <a:t>年收到上级工会拨来用于困难职工帮扶的工会资金补助款项</a:t>
            </a:r>
            <a:r>
              <a:rPr lang="en-US" altLang="zh-CN" sz="1400">
                <a:sym typeface="+mn-ea"/>
              </a:rPr>
              <a:t>50</a:t>
            </a:r>
            <a:r>
              <a:rPr lang="zh-CN" altLang="en-US" sz="1400">
                <a:sym typeface="+mn-ea"/>
              </a:rPr>
              <a:t>万元，该工会202</a:t>
            </a:r>
            <a:r>
              <a:rPr lang="en-US" altLang="zh-CN" sz="1400">
                <a:sym typeface="+mn-ea"/>
              </a:rPr>
              <a:t>2</a:t>
            </a:r>
            <a:r>
              <a:rPr lang="zh-CN" altLang="en-US" sz="1400">
                <a:sym typeface="+mn-ea"/>
              </a:rPr>
              <a:t>年使用</a:t>
            </a:r>
            <a:r>
              <a:rPr lang="en-US" altLang="zh-CN" sz="1400">
                <a:sym typeface="+mn-ea"/>
              </a:rPr>
              <a:t>30</a:t>
            </a:r>
            <a:r>
              <a:rPr lang="zh-CN" altLang="en-US" sz="1400">
                <a:sym typeface="+mn-ea"/>
              </a:rPr>
              <a:t>万元，余</a:t>
            </a:r>
            <a:r>
              <a:rPr lang="en-US" altLang="zh-CN" sz="1400">
                <a:sym typeface="+mn-ea"/>
              </a:rPr>
              <a:t>20</a:t>
            </a:r>
            <a:r>
              <a:rPr lang="zh-CN" altLang="en-US" sz="1400">
                <a:sym typeface="+mn-ea"/>
              </a:rPr>
              <a:t>万元转入结转资金，下年继续使用。该工会账务处理如下：</a:t>
            </a:r>
            <a:endParaRPr lang="zh-CN" altLang="en-US" sz="1400"/>
          </a:p>
          <a:p>
            <a:pPr eaLnBrk="1" latinLnBrk="0" hangingPunct="1">
              <a:lnSpc>
                <a:spcPts val="1600"/>
              </a:lnSpc>
            </a:pPr>
            <a:r>
              <a:rPr lang="zh-CN" altLang="en-US" sz="1400" b="1">
                <a:sym typeface="+mn-ea"/>
              </a:rPr>
              <a:t>收到补助时：</a:t>
            </a:r>
            <a:endParaRPr lang="zh-CN" altLang="en-US" sz="1400" b="1"/>
          </a:p>
          <a:p>
            <a:pPr marL="0" indent="0" eaLnBrk="1" latinLnBrk="0" hangingPunct="1">
              <a:lnSpc>
                <a:spcPts val="1600"/>
              </a:lnSpc>
              <a:buNone/>
            </a:pPr>
            <a:r>
              <a:rPr lang="zh-CN" altLang="en-US" sz="1400">
                <a:sym typeface="+mn-ea"/>
              </a:rPr>
              <a:t>   借：银行存款     </a:t>
            </a:r>
            <a:r>
              <a:rPr lang="en-US" altLang="zh-CN" sz="1400">
                <a:sym typeface="+mn-ea"/>
              </a:rPr>
              <a:t>5</a:t>
            </a:r>
            <a:r>
              <a:rPr lang="zh-CN" altLang="en-US" sz="1400">
                <a:sym typeface="+mn-ea"/>
              </a:rPr>
              <a:t>00000</a:t>
            </a:r>
            <a:endParaRPr lang="zh-CN" altLang="en-US" sz="1400"/>
          </a:p>
          <a:p>
            <a:pPr marL="0" indent="0" eaLnBrk="1" latinLnBrk="0" hangingPunct="1">
              <a:lnSpc>
                <a:spcPts val="1600"/>
              </a:lnSpc>
              <a:buNone/>
            </a:pPr>
            <a:r>
              <a:rPr lang="zh-CN" altLang="en-US" sz="1400">
                <a:sym typeface="+mn-ea"/>
              </a:rPr>
              <a:t>        贷：上级补助收入——专项转移支付补助</a:t>
            </a:r>
            <a:r>
              <a:rPr lang="en-US" altLang="zh-CN" sz="1400">
                <a:sym typeface="+mn-ea"/>
              </a:rPr>
              <a:t>——</a:t>
            </a:r>
            <a:r>
              <a:rPr lang="zh-CN" altLang="en-US" sz="1400">
                <a:sym typeface="+mn-ea"/>
              </a:rPr>
              <a:t>困难职工帮扶补助   </a:t>
            </a:r>
            <a:r>
              <a:rPr lang="en-US" altLang="zh-CN" sz="1400">
                <a:sym typeface="+mn-ea"/>
              </a:rPr>
              <a:t>5</a:t>
            </a:r>
            <a:r>
              <a:rPr lang="zh-CN" altLang="en-US" sz="1400">
                <a:sym typeface="+mn-ea"/>
              </a:rPr>
              <a:t>00000</a:t>
            </a:r>
            <a:endParaRPr lang="zh-CN" altLang="en-US" sz="1400"/>
          </a:p>
          <a:p>
            <a:pPr eaLnBrk="1" latinLnBrk="0" hangingPunct="1">
              <a:lnSpc>
                <a:spcPts val="1600"/>
              </a:lnSpc>
            </a:pPr>
            <a:r>
              <a:rPr lang="zh-CN" altLang="en-US" sz="1400" b="1">
                <a:sym typeface="+mn-ea"/>
              </a:rPr>
              <a:t>本年支出时：</a:t>
            </a:r>
            <a:endParaRPr lang="zh-CN" altLang="en-US" sz="1400" b="1"/>
          </a:p>
          <a:p>
            <a:pPr marL="0" indent="0" eaLnBrk="1" latinLnBrk="0" hangingPunct="1">
              <a:lnSpc>
                <a:spcPts val="1600"/>
              </a:lnSpc>
              <a:buNone/>
            </a:pPr>
            <a:r>
              <a:rPr lang="zh-CN" altLang="en-US" sz="1400">
                <a:sym typeface="+mn-ea"/>
              </a:rPr>
              <a:t>    借：维权支出——困难职工帮扶支出    </a:t>
            </a:r>
            <a:r>
              <a:rPr lang="en-US" altLang="zh-CN" sz="1400">
                <a:sym typeface="+mn-ea"/>
              </a:rPr>
              <a:t>30</a:t>
            </a:r>
            <a:r>
              <a:rPr lang="zh-CN" altLang="en-US" sz="1400">
                <a:sym typeface="+mn-ea"/>
              </a:rPr>
              <a:t>0000</a:t>
            </a:r>
            <a:endParaRPr lang="zh-CN" altLang="en-US" sz="1400"/>
          </a:p>
          <a:p>
            <a:pPr marL="0" indent="0" eaLnBrk="1" latinLnBrk="0" hangingPunct="1">
              <a:lnSpc>
                <a:spcPts val="1600"/>
              </a:lnSpc>
              <a:buNone/>
            </a:pPr>
            <a:r>
              <a:rPr lang="zh-CN" altLang="en-US" sz="1400">
                <a:sym typeface="+mn-ea"/>
              </a:rPr>
              <a:t>         贷：银行存款              </a:t>
            </a:r>
            <a:r>
              <a:rPr lang="en-US" altLang="zh-CN" sz="1400">
                <a:sym typeface="+mn-ea"/>
              </a:rPr>
              <a:t>300</a:t>
            </a:r>
            <a:r>
              <a:rPr lang="zh-CN" altLang="en-US" sz="1400">
                <a:sym typeface="+mn-ea"/>
              </a:rPr>
              <a:t>000</a:t>
            </a:r>
            <a:endParaRPr lang="zh-CN" altLang="en-US" sz="1400"/>
          </a:p>
          <a:p>
            <a:pPr eaLnBrk="1" latinLnBrk="0" hangingPunct="1">
              <a:lnSpc>
                <a:spcPts val="1600"/>
              </a:lnSpc>
            </a:pPr>
            <a:r>
              <a:rPr lang="zh-CN" altLang="en-US" sz="1400" b="1">
                <a:sym typeface="+mn-ea"/>
              </a:rPr>
              <a:t>年末结转收支时，在生成自动结转凭证结转年度收入、支出前，需编制该笔专项资金的结转凭证：</a:t>
            </a:r>
            <a:endParaRPr lang="zh-CN" altLang="en-US" sz="1400" b="1"/>
          </a:p>
          <a:p>
            <a:pPr marL="0" indent="0" eaLnBrk="1" latinLnBrk="0" hangingPunct="1">
              <a:lnSpc>
                <a:spcPts val="1600"/>
              </a:lnSpc>
              <a:buNone/>
            </a:pPr>
            <a:r>
              <a:rPr lang="zh-CN" altLang="en-US" sz="1400">
                <a:sym typeface="+mn-ea"/>
              </a:rPr>
              <a:t>   借：上级补助收入——专项转移支付补助</a:t>
            </a:r>
            <a:r>
              <a:rPr lang="en-US" altLang="zh-CN" sz="1400">
                <a:sym typeface="+mn-ea"/>
              </a:rPr>
              <a:t>——</a:t>
            </a:r>
            <a:r>
              <a:rPr lang="zh-CN" altLang="en-US" sz="1400">
                <a:sym typeface="+mn-ea"/>
              </a:rPr>
              <a:t>困难职工帮扶补助   </a:t>
            </a:r>
            <a:r>
              <a:rPr lang="en-US" altLang="zh-CN" sz="1400">
                <a:sym typeface="+mn-ea"/>
              </a:rPr>
              <a:t>5</a:t>
            </a:r>
            <a:r>
              <a:rPr lang="zh-CN" altLang="en-US" sz="1400">
                <a:sym typeface="+mn-ea"/>
              </a:rPr>
              <a:t>00000</a:t>
            </a:r>
            <a:endParaRPr lang="zh-CN" altLang="en-US" sz="1400"/>
          </a:p>
          <a:p>
            <a:pPr marL="0" indent="0" eaLnBrk="1" latinLnBrk="0" hangingPunct="1">
              <a:lnSpc>
                <a:spcPts val="1600"/>
              </a:lnSpc>
              <a:buNone/>
            </a:pPr>
            <a:r>
              <a:rPr lang="zh-CN" altLang="en-US" sz="1400">
                <a:sym typeface="+mn-ea"/>
              </a:rPr>
              <a:t>         贷：工会资金结转——本年收支结转             </a:t>
            </a:r>
            <a:r>
              <a:rPr lang="en-US" altLang="zh-CN" sz="1400">
                <a:sym typeface="+mn-ea"/>
              </a:rPr>
              <a:t>5</a:t>
            </a:r>
            <a:r>
              <a:rPr lang="zh-CN" altLang="en-US" sz="1400">
                <a:sym typeface="+mn-ea"/>
              </a:rPr>
              <a:t>00000</a:t>
            </a:r>
            <a:endParaRPr lang="zh-CN" altLang="en-US" sz="1400"/>
          </a:p>
          <a:p>
            <a:pPr marL="0" indent="0" eaLnBrk="1" latinLnBrk="0" hangingPunct="1">
              <a:lnSpc>
                <a:spcPts val="1600"/>
              </a:lnSpc>
              <a:buNone/>
            </a:pPr>
            <a:r>
              <a:rPr lang="zh-CN" altLang="en-US" sz="1400">
                <a:sym typeface="+mn-ea"/>
              </a:rPr>
              <a:t>   借：工会资金结转——本年收支结转            </a:t>
            </a:r>
            <a:r>
              <a:rPr lang="en-US" sz="1400">
                <a:sym typeface="+mn-ea"/>
              </a:rPr>
              <a:t>3</a:t>
            </a:r>
            <a:r>
              <a:rPr lang="zh-CN" altLang="en-US" sz="1400">
                <a:sym typeface="+mn-ea"/>
              </a:rPr>
              <a:t>00000</a:t>
            </a:r>
            <a:endParaRPr lang="zh-CN" altLang="en-US" sz="1400"/>
          </a:p>
          <a:p>
            <a:pPr marL="0" indent="0" eaLnBrk="1" latinLnBrk="0" hangingPunct="1">
              <a:lnSpc>
                <a:spcPts val="1600"/>
              </a:lnSpc>
              <a:buNone/>
            </a:pPr>
            <a:r>
              <a:rPr lang="zh-CN" altLang="en-US" sz="1400">
                <a:sym typeface="+mn-ea"/>
              </a:rPr>
              <a:t>         贷：维权支出——困难职工帮扶支出           </a:t>
            </a:r>
            <a:r>
              <a:rPr lang="en-US" altLang="zh-CN" sz="1400">
                <a:sym typeface="+mn-ea"/>
              </a:rPr>
              <a:t>30</a:t>
            </a:r>
            <a:r>
              <a:rPr lang="zh-CN" altLang="en-US" sz="1400">
                <a:sym typeface="+mn-ea"/>
              </a:rPr>
              <a:t>0000</a:t>
            </a:r>
            <a:endParaRPr lang="zh-CN" altLang="en-US" sz="1400">
              <a:sym typeface="+mn-ea"/>
            </a:endParaRPr>
          </a:p>
          <a:p>
            <a:pPr marL="0" indent="0" eaLnBrk="1" latinLnBrk="0" hangingPunct="1">
              <a:lnSpc>
                <a:spcPts val="1600"/>
              </a:lnSpc>
              <a:buNone/>
            </a:pPr>
            <a:r>
              <a:rPr lang="zh-CN" altLang="en-US" sz="1400">
                <a:sym typeface="+mn-ea"/>
              </a:rPr>
              <a:t>202</a:t>
            </a:r>
            <a:r>
              <a:rPr lang="en-US" altLang="zh-CN" sz="1400">
                <a:sym typeface="+mn-ea"/>
              </a:rPr>
              <a:t>2</a:t>
            </a:r>
            <a:r>
              <a:rPr lang="zh-CN" altLang="en-US" sz="1400">
                <a:sym typeface="+mn-ea"/>
              </a:rPr>
              <a:t>年末，“工会资金结转——本年收支结转”科目贷方余额</a:t>
            </a:r>
            <a:r>
              <a:rPr lang="en-US" altLang="zh-CN" sz="1400">
                <a:sym typeface="+mn-ea"/>
              </a:rPr>
              <a:t>20</a:t>
            </a:r>
            <a:r>
              <a:rPr lang="zh-CN" altLang="en-US" sz="1400">
                <a:sym typeface="+mn-ea"/>
              </a:rPr>
              <a:t>0000元。年末同时编制凭证：</a:t>
            </a:r>
            <a:endParaRPr lang="zh-CN" altLang="en-US" sz="1400">
              <a:sym typeface="+mn-ea"/>
            </a:endParaRPr>
          </a:p>
          <a:p>
            <a:pPr marL="0" indent="0" eaLnBrk="1" latinLnBrk="0" hangingPunct="1">
              <a:lnSpc>
                <a:spcPts val="1600"/>
              </a:lnSpc>
              <a:buNone/>
            </a:pPr>
            <a:r>
              <a:rPr lang="zh-CN" altLang="en-US" sz="1400">
                <a:sym typeface="+mn-ea"/>
              </a:rPr>
              <a:t>  借：工会资金结转——本年收支结转         </a:t>
            </a:r>
            <a:r>
              <a:rPr lang="en-US" altLang="zh-CN" sz="1400">
                <a:sym typeface="+mn-ea"/>
              </a:rPr>
              <a:t>200000</a:t>
            </a:r>
            <a:endParaRPr lang="en-US" altLang="zh-CN" sz="1400">
              <a:sym typeface="+mn-ea"/>
            </a:endParaRPr>
          </a:p>
          <a:p>
            <a:pPr marL="0" indent="0" eaLnBrk="1" latinLnBrk="0" hangingPunct="1">
              <a:lnSpc>
                <a:spcPts val="1600"/>
              </a:lnSpc>
              <a:buNone/>
            </a:pPr>
            <a:r>
              <a:rPr lang="en-US" altLang="zh-CN" sz="1400">
                <a:sym typeface="+mn-ea"/>
              </a:rPr>
              <a:t>     </a:t>
            </a:r>
            <a:r>
              <a:rPr lang="zh-CN" altLang="en-US" sz="1400">
                <a:sym typeface="+mn-ea"/>
              </a:rPr>
              <a:t> 贷：工会资金结转——累计结转                </a:t>
            </a:r>
            <a:r>
              <a:rPr lang="en-US" altLang="zh-CN" sz="1400">
                <a:sym typeface="+mn-ea"/>
              </a:rPr>
              <a:t>200000</a:t>
            </a:r>
            <a:endParaRPr lang="en-US" altLang="zh-CN" sz="1400">
              <a:sym typeface="+mn-ea"/>
            </a:endParaRPr>
          </a:p>
          <a:p>
            <a:pPr marL="0" indent="0" eaLnBrk="1" latinLnBrk="0" hangingPunct="1">
              <a:lnSpc>
                <a:spcPts val="1600"/>
              </a:lnSpc>
              <a:buNone/>
            </a:pPr>
            <a:endParaRPr lang="en-US" altLang="zh-CN" sz="1400">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73710" y="521970"/>
            <a:ext cx="8229600" cy="4525963"/>
          </a:xfrm>
        </p:spPr>
        <p:txBody>
          <a:bodyPr/>
          <a:p>
            <a:pPr marL="0" indent="0" algn="l" eaLnBrk="1" latinLnBrk="0" hangingPunct="1">
              <a:lnSpc>
                <a:spcPts val="1600"/>
              </a:lnSpc>
              <a:buNone/>
            </a:pPr>
            <a:r>
              <a:rPr sz="1400">
                <a:sym typeface="+mn-ea"/>
              </a:rPr>
              <a:t>2023年度，该笔结转资金继续使用，仍需列入2023年度支出进行核算。2023年困难职工帮扶预算开支40万元，其中20万元使用上年结转项目资金，20万元为本年安排的支出。</a:t>
            </a:r>
            <a:r>
              <a:rPr lang="zh-CN" altLang="en-US" sz="1400">
                <a:sym typeface="+mn-ea"/>
              </a:rPr>
              <a:t>202</a:t>
            </a:r>
            <a:r>
              <a:rPr lang="en-US" altLang="zh-CN" sz="1400">
                <a:sym typeface="+mn-ea"/>
              </a:rPr>
              <a:t>3</a:t>
            </a:r>
            <a:r>
              <a:rPr lang="zh-CN" altLang="en-US" sz="1400">
                <a:sym typeface="+mn-ea"/>
              </a:rPr>
              <a:t>年支出时：</a:t>
            </a:r>
            <a:endParaRPr lang="zh-CN" altLang="en-US" sz="1400"/>
          </a:p>
          <a:p>
            <a:pPr algn="l" eaLnBrk="1" latinLnBrk="0" hangingPunct="1">
              <a:lnSpc>
                <a:spcPts val="1600"/>
              </a:lnSpc>
            </a:pPr>
            <a:r>
              <a:rPr lang="zh-CN" altLang="en-US" sz="1400">
                <a:sym typeface="+mn-ea"/>
              </a:rPr>
              <a:t>借：维权支出——困难职工帮扶支出    400</a:t>
            </a:r>
            <a:r>
              <a:rPr lang="en-US" altLang="zh-CN" sz="1400">
                <a:sym typeface="+mn-ea"/>
              </a:rPr>
              <a:t>0</a:t>
            </a:r>
            <a:r>
              <a:rPr lang="zh-CN" altLang="en-US" sz="1400">
                <a:sym typeface="+mn-ea"/>
              </a:rPr>
              <a:t>00</a:t>
            </a:r>
            <a:endParaRPr lang="zh-CN" altLang="en-US" sz="1400"/>
          </a:p>
          <a:p>
            <a:pPr algn="l" eaLnBrk="1" latinLnBrk="0" hangingPunct="1">
              <a:lnSpc>
                <a:spcPts val="1600"/>
              </a:lnSpc>
            </a:pPr>
            <a:r>
              <a:rPr lang="zh-CN" altLang="en-US" sz="1400">
                <a:sym typeface="+mn-ea"/>
              </a:rPr>
              <a:t>   贷：银行存款                                 400</a:t>
            </a:r>
            <a:r>
              <a:rPr lang="en-US" altLang="zh-CN" sz="1400">
                <a:sym typeface="+mn-ea"/>
              </a:rPr>
              <a:t>0</a:t>
            </a:r>
            <a:r>
              <a:rPr lang="zh-CN" altLang="en-US" sz="1400">
                <a:sym typeface="+mn-ea"/>
              </a:rPr>
              <a:t>00</a:t>
            </a:r>
            <a:endParaRPr lang="zh-CN" altLang="en-US" sz="1400"/>
          </a:p>
          <a:p>
            <a:pPr algn="l" eaLnBrk="1" latinLnBrk="0" hangingPunct="1">
              <a:lnSpc>
                <a:spcPts val="1600"/>
              </a:lnSpc>
            </a:pPr>
            <a:r>
              <a:rPr lang="zh-CN" altLang="en-US" sz="1400">
                <a:sym typeface="+mn-ea"/>
              </a:rPr>
              <a:t>202</a:t>
            </a:r>
            <a:r>
              <a:rPr lang="en-US" altLang="zh-CN" sz="1400">
                <a:sym typeface="+mn-ea"/>
              </a:rPr>
              <a:t>3</a:t>
            </a:r>
            <a:r>
              <a:rPr lang="zh-CN" altLang="en-US" sz="1400">
                <a:sym typeface="+mn-ea"/>
              </a:rPr>
              <a:t>年末结转收支时，在生成自动结转凭证结转年度收入、支出前，编制该笔专项资金的结转凭证：</a:t>
            </a:r>
            <a:endParaRPr lang="zh-CN" altLang="en-US" sz="1400"/>
          </a:p>
          <a:p>
            <a:pPr algn="l" eaLnBrk="1" latinLnBrk="0" hangingPunct="1">
              <a:lnSpc>
                <a:spcPts val="1600"/>
              </a:lnSpc>
            </a:pPr>
            <a:r>
              <a:rPr lang="zh-CN" altLang="en-US" sz="1400">
                <a:sym typeface="+mn-ea"/>
              </a:rPr>
              <a:t>借：工会资金结转——</a:t>
            </a:r>
            <a:r>
              <a:rPr lang="zh-CN" altLang="en-US" sz="1400">
                <a:sym typeface="+mn-ea"/>
              </a:rPr>
              <a:t>本年收支结转 </a:t>
            </a:r>
            <a:r>
              <a:rPr lang="zh-CN" altLang="en-US" sz="1400">
                <a:sym typeface="+mn-ea"/>
              </a:rPr>
              <a:t>            </a:t>
            </a:r>
            <a:r>
              <a:rPr lang="en-US" altLang="zh-CN" sz="1400">
                <a:sym typeface="+mn-ea"/>
              </a:rPr>
              <a:t>2</a:t>
            </a:r>
            <a:r>
              <a:rPr lang="zh-CN" altLang="en-US" sz="1400">
                <a:sym typeface="+mn-ea"/>
              </a:rPr>
              <a:t>0000</a:t>
            </a:r>
            <a:r>
              <a:rPr lang="en-US" altLang="zh-CN" sz="1400">
                <a:sym typeface="+mn-ea"/>
              </a:rPr>
              <a:t>0</a:t>
            </a:r>
            <a:endParaRPr lang="en-US" altLang="zh-CN" sz="1400">
              <a:sym typeface="+mn-ea"/>
            </a:endParaRPr>
          </a:p>
          <a:p>
            <a:pPr algn="l" eaLnBrk="1" latinLnBrk="0" hangingPunct="1">
              <a:lnSpc>
                <a:spcPts val="1600"/>
              </a:lnSpc>
            </a:pPr>
            <a:r>
              <a:rPr lang="zh-CN" altLang="en-US" sz="1400">
                <a:sym typeface="+mn-ea"/>
              </a:rPr>
              <a:t>        工会资金结余</a:t>
            </a:r>
            <a:r>
              <a:rPr lang="en-US" altLang="zh-CN" sz="1400">
                <a:sym typeface="+mn-ea"/>
              </a:rPr>
              <a:t>——</a:t>
            </a:r>
            <a:r>
              <a:rPr lang="zh-CN" altLang="en-US" sz="1400">
                <a:sym typeface="+mn-ea"/>
              </a:rPr>
              <a:t>本年收支结转      </a:t>
            </a:r>
            <a:r>
              <a:rPr lang="en-US" altLang="zh-CN" sz="1400">
                <a:sym typeface="+mn-ea"/>
              </a:rPr>
              <a:t>200000</a:t>
            </a:r>
            <a:endParaRPr lang="en-US" altLang="zh-CN" sz="1400">
              <a:sym typeface="+mn-ea"/>
            </a:endParaRPr>
          </a:p>
          <a:p>
            <a:pPr algn="l" eaLnBrk="1" latinLnBrk="0" hangingPunct="1">
              <a:lnSpc>
                <a:spcPts val="1600"/>
              </a:lnSpc>
            </a:pPr>
            <a:r>
              <a:rPr lang="zh-CN" altLang="en-US" sz="1400">
                <a:sym typeface="+mn-ea"/>
              </a:rPr>
              <a:t>   贷：维权支出——困难职工帮扶支出        40000</a:t>
            </a:r>
            <a:r>
              <a:rPr lang="en-US" altLang="zh-CN" sz="1400"/>
              <a:t>0</a:t>
            </a:r>
            <a:endParaRPr lang="en-US" altLang="zh-CN" sz="1400"/>
          </a:p>
          <a:p>
            <a:pPr algn="l" eaLnBrk="1" latinLnBrk="0" hangingPunct="1">
              <a:lnSpc>
                <a:spcPts val="1600"/>
              </a:lnSpc>
            </a:pPr>
            <a:r>
              <a:rPr lang="zh-CN" altLang="en-US" sz="1400">
                <a:sym typeface="+mn-ea"/>
              </a:rPr>
              <a:t>借：工会资金结转——累计结转                </a:t>
            </a:r>
            <a:r>
              <a:rPr lang="en-US" altLang="zh-CN" sz="1400">
                <a:sym typeface="+mn-ea"/>
              </a:rPr>
              <a:t>200000</a:t>
            </a:r>
            <a:endParaRPr lang="en-US" altLang="zh-CN" sz="1400">
              <a:sym typeface="+mn-ea"/>
            </a:endParaRPr>
          </a:p>
          <a:p>
            <a:pPr algn="l" eaLnBrk="1" latinLnBrk="0" hangingPunct="1">
              <a:lnSpc>
                <a:spcPts val="1600"/>
              </a:lnSpc>
            </a:pPr>
            <a:r>
              <a:rPr lang="en-US" altLang="zh-CN" sz="1400">
                <a:sym typeface="+mn-ea"/>
              </a:rPr>
              <a:t>   </a:t>
            </a:r>
            <a:r>
              <a:rPr lang="zh-CN" altLang="en-US" sz="1400">
                <a:sym typeface="+mn-ea"/>
              </a:rPr>
              <a:t>贷：工会资金结转——本年收支结转             </a:t>
            </a:r>
            <a:r>
              <a:rPr lang="en-US" altLang="zh-CN" sz="1400">
                <a:sym typeface="+mn-ea"/>
              </a:rPr>
              <a:t>2</a:t>
            </a:r>
            <a:r>
              <a:rPr lang="zh-CN" altLang="en-US" sz="1400">
                <a:sym typeface="+mn-ea"/>
              </a:rPr>
              <a:t>0000</a:t>
            </a:r>
            <a:r>
              <a:rPr lang="en-US" altLang="zh-CN" sz="1400">
                <a:sym typeface="+mn-ea"/>
              </a:rPr>
              <a:t>0</a:t>
            </a:r>
            <a:endParaRPr lang="en-US" altLang="zh-CN" sz="1400">
              <a:sym typeface="+mn-ea"/>
            </a:endParaRPr>
          </a:p>
          <a:p>
            <a:pPr algn="l" eaLnBrk="1" latinLnBrk="0" hangingPunct="1">
              <a:lnSpc>
                <a:spcPts val="1600"/>
              </a:lnSpc>
            </a:pPr>
            <a:r>
              <a:rPr lang="zh-CN" altLang="en-US" sz="1400">
                <a:sym typeface="+mn-ea"/>
              </a:rPr>
              <a:t>至此，该笔</a:t>
            </a:r>
            <a:r>
              <a:rPr lang="en-US" altLang="zh-CN" sz="1400">
                <a:sym typeface="+mn-ea"/>
              </a:rPr>
              <a:t>5</a:t>
            </a:r>
            <a:r>
              <a:rPr lang="zh-CN" altLang="en-US" sz="1400">
                <a:sym typeface="+mn-ea"/>
              </a:rPr>
              <a:t>0万元困难职工帮扶补助款项使用完毕，账务处理结束。</a:t>
            </a:r>
            <a:endParaRPr lang="zh-CN" altLang="en-US" sz="1400"/>
          </a:p>
          <a:p>
            <a:pPr eaLnBrk="1" latinLnBrk="0" hangingPunct="1">
              <a:lnSpc>
                <a:spcPts val="1600"/>
              </a:lnSpc>
            </a:pPr>
            <a:endParaRPr lang="zh-CN" altLang="en-US" sz="2400"/>
          </a:p>
          <a:p>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矩形 6"/>
          <p:cNvSpPr>
            <a:spLocks noChangeArrowheads="1"/>
          </p:cNvSpPr>
          <p:nvPr/>
        </p:nvSpPr>
        <p:spPr bwMode="auto">
          <a:xfrm>
            <a:off x="0" y="23813"/>
            <a:ext cx="8293100" cy="952500"/>
          </a:xfrm>
          <a:prstGeom prst="rect">
            <a:avLst/>
          </a:prstGeom>
          <a:solidFill>
            <a:schemeClr val="bg1"/>
          </a:solidFill>
          <a:ln w="12700" cap="flat" cmpd="sng">
            <a:noFill/>
            <a:bevel/>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843" name="1 Título"/>
          <p:cNvSpPr>
            <a:spLocks noChangeArrowheads="1"/>
          </p:cNvSpPr>
          <p:nvPr/>
        </p:nvSpPr>
        <p:spPr bwMode="auto">
          <a:xfrm>
            <a:off x="1693863" y="2530475"/>
            <a:ext cx="5902325" cy="863600"/>
          </a:xfrm>
          <a:prstGeom prst="rect">
            <a:avLst/>
          </a:prstGeom>
          <a:noFill/>
          <a:ln w="9525" cmpd="sng">
            <a:noFill/>
            <a:bevel/>
          </a:ln>
        </p:spPr>
        <p:txBody>
          <a:bodyPr anchor="ctr"/>
          <a:lstStyle/>
          <a:p>
            <a:pPr algn="ctr"/>
            <a:r>
              <a:rPr lang="zh-CN" altLang="en-US" sz="60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rPr>
              <a:t>谢谢大家!</a:t>
            </a:r>
            <a:endParaRPr lang="zh-CN" altLang="en-US" sz="6000" b="1">
              <a:solidFill>
                <a:srgbClr val="F5A200"/>
              </a:solidFill>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endParaRPr>
          </a:p>
        </p:txBody>
      </p:sp>
      <p:sp>
        <p:nvSpPr>
          <p:cNvPr id="35844" name="Rectangle 9"/>
          <p:cNvSpPr>
            <a:spLocks noChangeArrowheads="1"/>
          </p:cNvSpPr>
          <p:nvPr/>
        </p:nvSpPr>
        <p:spPr bwMode="auto">
          <a:xfrm>
            <a:off x="0" y="5435600"/>
            <a:ext cx="9144000" cy="1422400"/>
          </a:xfrm>
          <a:prstGeom prst="rect">
            <a:avLst/>
          </a:prstGeom>
          <a:solidFill>
            <a:srgbClr val="8EC31E"/>
          </a:solidFill>
          <a:ln w="9525" cmpd="sng">
            <a:noFill/>
            <a:bevel/>
          </a:ln>
        </p:spPr>
        <p:txBody>
          <a:bodyPr anchor="ctr"/>
          <a:lstStyle/>
          <a:p>
            <a:pPr algn="ctr"/>
            <a:endParaRPr lang="zh-CN" altLang="zh-CN" sz="1300">
              <a:solidFill>
                <a:srgbClr val="FFFFFF"/>
              </a:solidFill>
              <a:latin typeface="宋体" panose="02010600030101010101" pitchFamily="2" charset="-122"/>
              <a:sym typeface="宋体" panose="02010600030101010101" pitchFamily="2" charset="-122"/>
            </a:endParaRPr>
          </a:p>
        </p:txBody>
      </p:sp>
      <p:sp>
        <p:nvSpPr>
          <p:cNvPr id="35845" name="矩形 2"/>
          <p:cNvSpPr>
            <a:spLocks noChangeArrowheads="1"/>
          </p:cNvSpPr>
          <p:nvPr/>
        </p:nvSpPr>
        <p:spPr bwMode="auto">
          <a:xfrm>
            <a:off x="7596188" y="6613525"/>
            <a:ext cx="80962" cy="184150"/>
          </a:xfrm>
          <a:prstGeom prst="rect">
            <a:avLst/>
          </a:prstGeom>
          <a:solidFill>
            <a:srgbClr val="00B050"/>
          </a:solidFill>
          <a:ln w="12700" cap="flat" cmpd="sng">
            <a:solidFill>
              <a:srgbClr val="00B050"/>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5846" name="文本框 1"/>
          <p:cNvSpPr>
            <a:spLocks noChangeArrowheads="1"/>
          </p:cNvSpPr>
          <p:nvPr/>
        </p:nvSpPr>
        <p:spPr bwMode="auto">
          <a:xfrm>
            <a:off x="7677150" y="6570663"/>
            <a:ext cx="1458913" cy="276225"/>
          </a:xfrm>
          <a:prstGeom prst="rect">
            <a:avLst/>
          </a:prstGeom>
          <a:noFill/>
          <a:ln w="9525">
            <a:noFill/>
            <a:miter lim="800000"/>
          </a:ln>
        </p:spPr>
        <p:txBody>
          <a:bodyPr>
            <a:spAutoFit/>
          </a:bodyPr>
          <a:lstStyle/>
          <a:p>
            <a:pPr algn="ctr"/>
            <a:r>
              <a:rPr lang="zh-CN" altLang="en-US" sz="1200" b="1">
                <a:latin typeface="楷体" panose="02010609060101010101" pitchFamily="49" charset="-122"/>
                <a:ea typeface="楷体" panose="02010609060101010101" pitchFamily="49" charset="-122"/>
                <a:sym typeface="楷体" panose="02010609060101010101" pitchFamily="49" charset="-122"/>
              </a:rPr>
              <a:t>财务与资产管理部</a:t>
            </a:r>
            <a:endParaRPr lang="zh-CN" altLang="en-US" sz="1200" b="1">
              <a:latin typeface="楷体" panose="02010609060101010101" pitchFamily="49" charset="-122"/>
              <a:ea typeface="楷体" panose="02010609060101010101" pitchFamily="49" charset="-122"/>
              <a:sym typeface="楷体" panose="02010609060101010101" pitchFamily="49" charset="-122"/>
            </a:endParaRPr>
          </a:p>
        </p:txBody>
      </p:sp>
      <p:sp>
        <p:nvSpPr>
          <p:cNvPr id="35847" name="矩形 9"/>
          <p:cNvSpPr>
            <a:spLocks noChangeArrowheads="1"/>
          </p:cNvSpPr>
          <p:nvPr/>
        </p:nvSpPr>
        <p:spPr bwMode="auto">
          <a:xfrm>
            <a:off x="7521575" y="6613525"/>
            <a:ext cx="74613" cy="184150"/>
          </a:xfrm>
          <a:prstGeom prst="rect">
            <a:avLst/>
          </a:prstGeom>
          <a:solidFill>
            <a:srgbClr val="757070"/>
          </a:solidFill>
          <a:ln w="12700" cap="flat" cmpd="sng">
            <a:solidFill>
              <a:srgbClr val="757070"/>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5843"/>
                                        </p:tgtEl>
                                        <p:attrNameLst>
                                          <p:attrName>style.visibility</p:attrName>
                                        </p:attrNameLst>
                                      </p:cBhvr>
                                      <p:to>
                                        <p:strVal val="visible"/>
                                      </p:to>
                                    </p:set>
                                    <p:anim calcmode="lin" valueType="num">
                                      <p:cBhvr>
                                        <p:cTn id="7" dur="500" fill="hold"/>
                                        <p:tgtEl>
                                          <p:spTgt spid="3584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843"/>
                                        </p:tgtEl>
                                        <p:attrNameLst>
                                          <p:attrName>ppt_y</p:attrName>
                                        </p:attrNameLst>
                                      </p:cBhvr>
                                      <p:tavLst>
                                        <p:tav tm="0">
                                          <p:val>
                                            <p:strVal val="#ppt_y"/>
                                          </p:val>
                                        </p:tav>
                                        <p:tav tm="100000">
                                          <p:val>
                                            <p:strVal val="#ppt_y"/>
                                          </p:val>
                                        </p:tav>
                                      </p:tavLst>
                                    </p:anim>
                                    <p:anim calcmode="lin" valueType="num">
                                      <p:cBhvr>
                                        <p:cTn id="9" dur="500" fill="hold"/>
                                        <p:tgtEl>
                                          <p:spTgt spid="3584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843"/>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5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575945" y="556895"/>
            <a:ext cx="8122920" cy="5761990"/>
          </a:xfrm>
          <a:prstGeom prst="rect">
            <a:avLst/>
          </a:prstGeom>
          <a:solidFill>
            <a:schemeClr val="bg1"/>
          </a:solidFill>
          <a:ln w="25400">
            <a:solidFill>
              <a:srgbClr val="92D050"/>
            </a:solidFill>
            <a:prstDash val="dash"/>
            <a:bevel/>
          </a:ln>
        </p:spPr>
        <p:txBody>
          <a:bodyPr/>
          <a:lstStyle/>
          <a:p>
            <a:pPr marL="0" indent="0" eaLnBrk="1" latinLnBrk="0" hangingPunct="1">
              <a:lnSpc>
                <a:spcPct val="150000"/>
              </a:lnSpc>
              <a:buFont typeface="Arial" panose="020B0604020202020204" pitchFamily="34" charset="0"/>
              <a:buNone/>
            </a:pPr>
            <a:r>
              <a:rPr lang="zh-CN" altLang="en-US" sz="2400" dirty="0">
                <a:latin typeface="微软雅黑" panose="020B0503020204020204" pitchFamily="34" charset="-122"/>
                <a:ea typeface="微软雅黑" panose="020B0503020204020204" pitchFamily="34" charset="-122"/>
              </a:rPr>
              <a:t>       一、关于202</a:t>
            </a: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年度工会经费收支决算的编制</a:t>
            </a:r>
            <a:endParaRPr lang="zh-CN" altLang="en-US" sz="2400" dirty="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2400" dirty="0">
                <a:latin typeface="微软雅黑" panose="020B0503020204020204" pitchFamily="34" charset="-122"/>
                <a:ea typeface="微软雅黑" panose="020B0503020204020204" pitchFamily="34" charset="-122"/>
              </a:rPr>
              <a:t>     （一）决算报表的总体要求及组成。</a:t>
            </a:r>
            <a:endParaRPr lang="zh-CN" altLang="en-US" sz="2400" dirty="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2400" dirty="0">
                <a:latin typeface="微软雅黑" panose="020B0503020204020204" pitchFamily="34" charset="-122"/>
                <a:ea typeface="微软雅黑" panose="020B0503020204020204" pitchFamily="34" charset="-122"/>
              </a:rPr>
              <a:t>     </a:t>
            </a:r>
            <a:r>
              <a:rPr lang="zh-CN" altLang="en-US" sz="2000" dirty="0">
                <a:latin typeface="微软雅黑" panose="020B0503020204020204" pitchFamily="34" charset="-122"/>
                <a:ea typeface="微软雅黑" panose="020B0503020204020204" pitchFamily="34" charset="-122"/>
              </a:rPr>
              <a:t> 按照《工会会计制度》、《工会预算管理办法》规定，为全面了解各级工会年度经费收支的总体情况，省总工会按照全国总工会要求，结合工作实际，对经费收支决算报表体系进行了修改。</a:t>
            </a:r>
            <a:endParaRPr lang="zh-CN" altLang="en-US" sz="2000" dirty="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2000" dirty="0">
                <a:latin typeface="微软雅黑" panose="020B0503020204020204" pitchFamily="34" charset="-122"/>
                <a:ea typeface="微软雅黑" panose="020B0503020204020204" pitchFamily="34" charset="-122"/>
              </a:rPr>
              <a:t>      修改后的年度收支决算报表体系由年度经费收支决算报表封面、报表和报表编制说明书三部分构成。其中报表由《县以上工会本级经费收支决算总表》(含三张附表）、《县以上工会机关收入支出决算表》、《工会事业单位收入支出决算表》、《基层工会收入支出决算表》、《县以上工会收入支出决算表(全口径）》组成。</a:t>
            </a:r>
            <a:endParaRPr lang="en-US" altLang="zh-CN" sz="20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p>
            <a:pPr marL="0" indent="0" eaLnBrk="1" latinLnBrk="0" hangingPunct="1">
              <a:lnSpc>
                <a:spcPct val="150000"/>
              </a:lnSpc>
              <a:buFont typeface="Arial" panose="020B0604020202020204" pitchFamily="34" charset="0"/>
              <a:buNone/>
            </a:pPr>
            <a:r>
              <a:rPr lang="zh-CN" altLang="en-US" sz="2400">
                <a:latin typeface="微软雅黑" panose="020B0503020204020204" pitchFamily="34" charset="-122"/>
                <a:ea typeface="微软雅黑" panose="020B0503020204020204" pitchFamily="34" charset="-122"/>
              </a:rPr>
              <a:t>（二）本级决算说明书的编写要求。</a:t>
            </a:r>
            <a:endParaRPr lang="zh-CN" altLang="en-US" sz="24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2000">
                <a:latin typeface="微软雅黑" panose="020B0503020204020204" pitchFamily="34" charset="-122"/>
                <a:ea typeface="微软雅黑" panose="020B0503020204020204" pitchFamily="34" charset="-122"/>
              </a:rPr>
              <a:t>1、决算报表应附文字说明。</a:t>
            </a:r>
            <a:endParaRPr lang="zh-CN" altLang="en-US" sz="20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2000">
                <a:latin typeface="微软雅黑" panose="020B0503020204020204" pitchFamily="34" charset="-122"/>
                <a:ea typeface="微软雅黑" panose="020B0503020204020204" pitchFamily="34" charset="-122"/>
              </a:rPr>
              <a:t>2、原渠道收缴工会经费的单位要专项说明20</a:t>
            </a:r>
            <a:r>
              <a:rPr lang="en-US" altLang="zh-CN" sz="2000">
                <a:latin typeface="微软雅黑" panose="020B0503020204020204" pitchFamily="34" charset="-122"/>
                <a:ea typeface="微软雅黑" panose="020B0503020204020204" pitchFamily="34" charset="-122"/>
              </a:rPr>
              <a:t>22</a:t>
            </a:r>
            <a:r>
              <a:rPr lang="zh-CN" altLang="en-US" sz="2000">
                <a:latin typeface="微软雅黑" panose="020B0503020204020204" pitchFamily="34" charset="-122"/>
                <a:ea typeface="微软雅黑" panose="020B0503020204020204" pitchFamily="34" charset="-122"/>
              </a:rPr>
              <a:t>年1-12月实际上缴省总工会的经费情况；实行税务代收工会经费的单位要专项说明“广东省工会经费收缴管理系统”中202</a:t>
            </a:r>
            <a:r>
              <a:rPr lang="en-US" altLang="zh-CN" sz="2000">
                <a:latin typeface="微软雅黑" panose="020B0503020204020204" pitchFamily="34" charset="-122"/>
                <a:ea typeface="微软雅黑" panose="020B0503020204020204" pitchFamily="34" charset="-122"/>
              </a:rPr>
              <a:t>1</a:t>
            </a:r>
            <a:r>
              <a:rPr lang="zh-CN" altLang="en-US" sz="2000">
                <a:latin typeface="微软雅黑" panose="020B0503020204020204" pitchFamily="34" charset="-122"/>
                <a:ea typeface="微软雅黑" panose="020B0503020204020204" pitchFamily="34" charset="-122"/>
              </a:rPr>
              <a:t>年12月-202</a:t>
            </a:r>
            <a:r>
              <a:rPr lang="en-US" altLang="zh-CN" sz="2000">
                <a:latin typeface="微软雅黑" panose="020B0503020204020204" pitchFamily="34" charset="-122"/>
                <a:ea typeface="微软雅黑" panose="020B0503020204020204" pitchFamily="34" charset="-122"/>
              </a:rPr>
              <a:t>2</a:t>
            </a:r>
            <a:r>
              <a:rPr lang="zh-CN" altLang="en-US" sz="2000">
                <a:latin typeface="微软雅黑" panose="020B0503020204020204" pitchFamily="34" charset="-122"/>
                <a:ea typeface="微软雅黑" panose="020B0503020204020204" pitchFamily="34" charset="-122"/>
              </a:rPr>
              <a:t>年11月实际上缴省总的经费情况。</a:t>
            </a:r>
            <a:endParaRPr lang="zh-CN" altLang="en-US" sz="20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2000">
                <a:latin typeface="微软雅黑" panose="020B0503020204020204" pitchFamily="34" charset="-122"/>
                <a:ea typeface="微软雅黑" panose="020B0503020204020204" pitchFamily="34" charset="-122"/>
              </a:rPr>
              <a:t>3、对于超出预算较多或预算执行率较低的支出项目，要专项说明原因。</a:t>
            </a:r>
            <a:endParaRPr lang="zh-CN" altLang="en-US" sz="20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2000">
                <a:latin typeface="微软雅黑" panose="020B0503020204020204" pitchFamily="34" charset="-122"/>
                <a:ea typeface="微软雅黑" panose="020B0503020204020204" pitchFamily="34" charset="-122"/>
              </a:rPr>
              <a:t>4、对于“工会资金结转”、“财政拨款结转”科目，要分项目专项说明使用及结转情况。。</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7" name="直接连接符 6"/>
          <p:cNvCxnSpPr/>
          <p:nvPr/>
        </p:nvCxnSpPr>
        <p:spPr>
          <a:xfrm>
            <a:off x="548005" y="743585"/>
            <a:ext cx="3411855"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p:spPr>
      </p:cxnSp>
      <p:sp>
        <p:nvSpPr>
          <p:cNvPr id="6147" name="内容占位符 2"/>
          <p:cNvSpPr>
            <a:spLocks noGrp="1" noChangeArrowheads="1"/>
          </p:cNvSpPr>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a:lstStyle>
          <a:p>
            <a:pPr marL="0" indent="0" eaLnBrk="1" latinLnBrk="0" hangingPunct="1">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（三）账务处理的要求。</a:t>
            </a:r>
            <a:endParaRPr lang="zh-CN" altLang="en-US" sz="16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1、“核定预算数”：要按照省总备案的预算数填报，本年度如有进行预算调整，按省总备案的调整后预算数填报；</a:t>
            </a:r>
            <a:endParaRPr lang="zh-CN" altLang="en-US" sz="16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2、“上级补助收入”：要按照省总拨款通知要求，将省总下拨的各项补助，全部列入“上级补助收入”科目核算。对于省总转拨的</a:t>
            </a:r>
            <a:r>
              <a:rPr lang="zh-CN" altLang="en-US" sz="1600" b="1">
                <a:latin typeface="微软雅黑" panose="020B0503020204020204" pitchFamily="34" charset="-122"/>
                <a:ea typeface="微软雅黑" panose="020B0503020204020204" pitchFamily="34" charset="-122"/>
              </a:rPr>
              <a:t>2022年“全国、省五一奖章奖金”、“全国劳模体检费”</a:t>
            </a:r>
            <a:r>
              <a:rPr lang="zh-CN" altLang="en-US" sz="1600">
                <a:latin typeface="微软雅黑" panose="020B0503020204020204" pitchFamily="34" charset="-122"/>
                <a:ea typeface="微软雅黑" panose="020B0503020204020204" pitchFamily="34" charset="-122"/>
              </a:rPr>
              <a:t>不列入“上级补助收入”科目，通过往来科目进行核算。</a:t>
            </a:r>
            <a:endParaRPr lang="zh-CN" altLang="en-US" sz="16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3、“应付上级经费”：实行税务代收工会经费的单位可以不使用“应付上级经费”科目；原渠道收缴工会经费的单位要认真核准“应付上级经费”科目。</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p>
            <a:pPr marL="0" indent="0" eaLnBrk="1" latinLnBrk="0" hangingPunct="1">
              <a:lnSpc>
                <a:spcPct val="150000"/>
              </a:lnSpc>
              <a:buFont typeface="Arial" panose="020B0604020202020204" pitchFamily="34" charset="0"/>
              <a:buNone/>
            </a:pPr>
            <a:r>
              <a:rPr lang="zh-CN" altLang="en-US" sz="2400">
                <a:latin typeface="微软雅黑" panose="020B0503020204020204" pitchFamily="34" charset="-122"/>
                <a:ea typeface="微软雅黑" panose="020B0503020204020204" pitchFamily="34" charset="-122"/>
              </a:rPr>
              <a:t>二、关于202</a:t>
            </a:r>
            <a:r>
              <a:rPr lang="en-US" altLang="zh-CN" sz="2400">
                <a:latin typeface="微软雅黑" panose="020B0503020204020204" pitchFamily="34" charset="-122"/>
                <a:ea typeface="微软雅黑" panose="020B0503020204020204" pitchFamily="34" charset="-122"/>
              </a:rPr>
              <a:t>3</a:t>
            </a:r>
            <a:r>
              <a:rPr lang="zh-CN" altLang="en-US" sz="2400">
                <a:latin typeface="微软雅黑" panose="020B0503020204020204" pitchFamily="34" charset="-122"/>
                <a:ea typeface="微软雅黑" panose="020B0503020204020204" pitchFamily="34" charset="-122"/>
              </a:rPr>
              <a:t>年度工会经费收支预算的编制</a:t>
            </a:r>
            <a:endParaRPr lang="zh-CN" altLang="en-US" sz="24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2400">
                <a:latin typeface="微软雅黑" panose="020B0503020204020204" pitchFamily="34" charset="-122"/>
                <a:ea typeface="微软雅黑" panose="020B0503020204020204" pitchFamily="34" charset="-122"/>
              </a:rPr>
              <a:t>（一）202</a:t>
            </a:r>
            <a:r>
              <a:rPr lang="en-US" altLang="zh-CN" sz="2400">
                <a:latin typeface="微软雅黑" panose="020B0503020204020204" pitchFamily="34" charset="-122"/>
                <a:ea typeface="微软雅黑" panose="020B0503020204020204" pitchFamily="34" charset="-122"/>
              </a:rPr>
              <a:t>3</a:t>
            </a:r>
            <a:r>
              <a:rPr lang="zh-CN" altLang="en-US" sz="2400">
                <a:latin typeface="微软雅黑" panose="020B0503020204020204" pitchFamily="34" charset="-122"/>
                <a:ea typeface="微软雅黑" panose="020B0503020204020204" pitchFamily="34" charset="-122"/>
              </a:rPr>
              <a:t>年度预算工作重点。</a:t>
            </a:r>
            <a:endParaRPr lang="zh-CN" altLang="en-US" sz="24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rPr>
              <a:t>  1、围绕中心，服务大局，做好重点工作财力保障。</a:t>
            </a:r>
            <a:endParaRPr lang="zh-CN" altLang="en-US" sz="18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rPr>
              <a:t>  </a:t>
            </a:r>
            <a:r>
              <a:rPr lang="en-US" altLang="zh-CN" sz="1800">
                <a:latin typeface="微软雅黑" panose="020B0503020204020204" pitchFamily="34" charset="-122"/>
                <a:ea typeface="微软雅黑" panose="020B0503020204020204" pitchFamily="34" charset="-122"/>
              </a:rPr>
              <a:t>2</a:t>
            </a:r>
            <a:r>
              <a:rPr lang="zh-CN" altLang="en-US" sz="1800">
                <a:latin typeface="微软雅黑" panose="020B0503020204020204" pitchFamily="34" charset="-122"/>
                <a:ea typeface="微软雅黑" panose="020B0503020204020204" pitchFamily="34" charset="-122"/>
              </a:rPr>
              <a:t>、勤俭节约、优化管理，科学编制支出预算。</a:t>
            </a:r>
            <a:endParaRPr lang="zh-CN" altLang="en-US" sz="18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rPr>
              <a:t>  </a:t>
            </a:r>
            <a:r>
              <a:rPr lang="en-US" altLang="zh-CN" sz="1800">
                <a:latin typeface="微软雅黑" panose="020B0503020204020204" pitchFamily="34" charset="-122"/>
                <a:ea typeface="微软雅黑" panose="020B0503020204020204" pitchFamily="34" charset="-122"/>
              </a:rPr>
              <a:t>3</a:t>
            </a:r>
            <a:r>
              <a:rPr lang="zh-CN" altLang="en-US" sz="1800">
                <a:latin typeface="微软雅黑" panose="020B0503020204020204" pitchFamily="34" charset="-122"/>
                <a:ea typeface="微软雅黑" panose="020B0503020204020204" pitchFamily="34" charset="-122"/>
              </a:rPr>
              <a:t>、守正创新，深化改革，持续完善财务预算管理制度机制。</a:t>
            </a:r>
            <a:endParaRPr lang="zh-CN" altLang="en-US" sz="18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rPr>
              <a:t> ①稳步推进预算绩效管理。</a:t>
            </a:r>
            <a:endParaRPr lang="zh-CN" altLang="en-US" sz="18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rPr>
              <a:t> ②改进预算项目管理。</a:t>
            </a:r>
            <a:endParaRPr lang="zh-CN" altLang="en-US" sz="18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rPr>
              <a:t> ③加强支出标准体系建设。</a:t>
            </a:r>
            <a:endParaRPr lang="zh-CN" altLang="en-US" sz="18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rPr>
              <a:t> ④积极稳妥推进工会财务管理信息化建设。</a:t>
            </a:r>
            <a:endParaRPr lang="zh-CN" altLang="en-US" sz="18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p>
            <a:pPr marL="0" indent="0" eaLnBrk="1" latinLnBrk="0" hangingPunct="1">
              <a:lnSpc>
                <a:spcPct val="150000"/>
              </a:lnSpc>
              <a:buFont typeface="Arial" panose="020B0604020202020204" pitchFamily="34" charset="0"/>
              <a:buNone/>
            </a:pPr>
            <a:r>
              <a:rPr lang="zh-CN" altLang="en-US" sz="2400">
                <a:latin typeface="微软雅黑" panose="020B0503020204020204" pitchFamily="34" charset="-122"/>
                <a:ea typeface="微软雅黑" panose="020B0503020204020204" pitchFamily="34" charset="-122"/>
              </a:rPr>
              <a:t>（二）预算报表的编制要求及组成。</a:t>
            </a:r>
            <a:endParaRPr lang="zh-CN" altLang="en-US" sz="2400">
              <a:latin typeface="微软雅黑" panose="020B0503020204020204" pitchFamily="34" charset="-122"/>
              <a:ea typeface="微软雅黑" panose="020B0503020204020204" pitchFamily="34" charset="-122"/>
            </a:endParaRPr>
          </a:p>
          <a:p>
            <a:pPr marL="0" indent="0" eaLnBrk="1" latinLnBrk="0" hangingPunct="1">
              <a:lnSpc>
                <a:spcPct val="200000"/>
              </a:lnSpc>
              <a:buFont typeface="Arial" panose="020B0604020202020204" pitchFamily="34" charset="0"/>
              <a:buNone/>
            </a:pPr>
            <a:r>
              <a:rPr lang="zh-CN" altLang="en-US" sz="2000">
                <a:latin typeface="微软雅黑" panose="020B0503020204020204" pitchFamily="34" charset="-122"/>
                <a:ea typeface="微软雅黑" panose="020B0503020204020204" pitchFamily="34" charset="-122"/>
              </a:rPr>
              <a:t>      按照《工会预算管理办法》要求，2023年度工会经费收支预算报表体系包括年度经费收支预算报表封面、报表和报表编制说明书三部分。其中报表由《县以上工会本级经费收支预算总表》(含三张附表）、《县以上工会机关收入支出预算表》、《工会事业单位收入支出预算表》、《基层工会收入支出预算表》、《县以上工会收入支出预算表(全口径）》组成。</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p>
            <a:pPr marL="0" indent="0" eaLnBrk="1" latinLnBrk="0" hangingPunct="1">
              <a:lnSpc>
                <a:spcPct val="150000"/>
              </a:lnSpc>
              <a:buFont typeface="Arial" panose="020B0604020202020204" pitchFamily="34" charset="0"/>
              <a:buNone/>
            </a:pPr>
            <a:r>
              <a:rPr lang="zh-CN" altLang="en-US" sz="2400">
                <a:latin typeface="微软雅黑" panose="020B0503020204020204" pitchFamily="34" charset="-122"/>
                <a:ea typeface="微软雅黑" panose="020B0503020204020204" pitchFamily="34" charset="-122"/>
              </a:rPr>
              <a:t>（三）有关数字的编列要求。</a:t>
            </a:r>
            <a:endParaRPr lang="zh-CN" altLang="en-US" sz="2400">
              <a:latin typeface="微软雅黑" panose="020B0503020204020204" pitchFamily="34" charset="-122"/>
              <a:ea typeface="微软雅黑" panose="020B0503020204020204" pitchFamily="34" charset="-122"/>
            </a:endParaRPr>
          </a:p>
          <a:p>
            <a:pPr marL="0" indent="0" eaLnBrk="1" latinLnBrk="0" hangingPunct="1">
              <a:lnSpc>
                <a:spcPct val="200000"/>
              </a:lnSpc>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rPr>
              <a:t>      1、2023年度上缴省总经费（含全总），原渠道收缴经费的单位应按不低于2022年度预算数做预算；委托税务代收的单位可参考2022年度的实际上缴数做预算。具体上缴省总经费任务目标，省总财务部将另行下文通知。</a:t>
            </a:r>
            <a:endParaRPr lang="zh-CN" altLang="en-US" sz="18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p>
            <a:pPr marL="0" indent="0" eaLnBrk="1" latinLnBrk="0" hangingPunct="1">
              <a:lnSpc>
                <a:spcPct val="150000"/>
              </a:lnSpc>
              <a:buFont typeface="Arial" panose="020B0604020202020204" pitchFamily="34" charset="0"/>
              <a:buNone/>
            </a:pPr>
            <a:r>
              <a:rPr lang="zh-CN" altLang="en-US" sz="2400">
                <a:latin typeface="微软雅黑" panose="020B0503020204020204" pitchFamily="34" charset="-122"/>
                <a:ea typeface="微软雅黑" panose="020B0503020204020204" pitchFamily="34" charset="-122"/>
                <a:sym typeface="+mn-ea"/>
              </a:rPr>
              <a:t>（三）有关数字的编列要求。</a:t>
            </a:r>
            <a:endParaRPr lang="zh-CN" altLang="en-US" sz="2400">
              <a:latin typeface="微软雅黑" panose="020B0503020204020204" pitchFamily="34" charset="-122"/>
              <a:ea typeface="微软雅黑" panose="020B0503020204020204" pitchFamily="34" charset="-122"/>
              <a:sym typeface="+mn-ea"/>
            </a:endParaRPr>
          </a:p>
          <a:p>
            <a:pPr marL="0" indent="0" eaLnBrk="1" latinLnBrk="0" hangingPunct="1">
              <a:lnSpc>
                <a:spcPct val="150000"/>
              </a:lnSpc>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sym typeface="+mn-ea"/>
              </a:rPr>
              <a:t>      2、“上级补助收入”预算的编制。 2023年度预算中的“上级补助收入”的专项转移支付收入预算，暂按照2022年收到的省总专项补助等实际决算数额填列；一般性转移支付收入预算暂按照2022年收到的原渠道上缴省总经费回拨补助（税务代收系统返还的回拨经费除外）、粤东西北山区县上缴省总经费按比例回拨补助的实际决算数额填列。</a:t>
            </a:r>
            <a:endParaRPr lang="zh-CN" altLang="en-US" sz="180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5356</Words>
  <Application>WPS 演示</Application>
  <PresentationFormat>全屏显示(4:3)</PresentationFormat>
  <Paragraphs>183</Paragraphs>
  <Slides>25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25</vt:i4>
      </vt:variant>
    </vt:vector>
  </HeadingPairs>
  <TitlesOfParts>
    <vt:vector size="36" baseType="lpstr">
      <vt:lpstr>Arial</vt:lpstr>
      <vt:lpstr>宋体</vt:lpstr>
      <vt:lpstr>Wingdings</vt:lpstr>
      <vt:lpstr>微软雅黑</vt:lpstr>
      <vt:lpstr>楷体</vt:lpstr>
      <vt:lpstr>Calibri Light</vt:lpstr>
      <vt:lpstr>Calibri</vt:lpstr>
      <vt:lpstr>文鼎大标宋简</vt:lpstr>
      <vt:lpstr>黑体</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2022年度工会经费收支决算表填报说明</vt:lpstr>
      <vt:lpstr> </vt:lpstr>
      <vt:lpstr> </vt:lpstr>
      <vt:lpstr>2. 表 1-1《县以上工会本级决算收入明细表》填报要点。 本表收入数与表1相应项的收入数一致。 3. 表1-2《县以上工会本级基本支出决算明细表》填报要点。 （1）本级基本支出决算由机关的基本支出和事业单位的基本支出组成，基本支出按照财政拨款/工会经费/事业单位自有资金、本年拨款/结转资金、人员经费/公用经费,分项对应填列。 （2）本表采取不完全枚举法，填表单位根据实际填写所属事业单位名称，根据实际发生支出对应决算科目编码填写支出明细。决算科目编码对机关与《工会会计制度》科目对应；对事业单位与《政府会计制度》科目对应，到二级明细科目。没有发生支出的决算科目编码不必在本表中显示。 ③本表单个事业单位基本支出总数加上表1-3项目支出总数应与表3本年决算支出数（扣除上缴上级支出数）一致。 </vt:lpstr>
      <vt:lpstr>4. 表1-3《县以上工会本级项目支出决算明细表》填报要点。 （1）本级项目支出决算由本级工会对下转移支付决算及决备费、机关的项目支出决算和事业单位的项目支出决算组成，项目支出按照本年拨款/结转资金,财政拨款/工会经费/事业单位自有资金分项填报，并列明具体项目。 （2）由于本级内部往来项目抵消，本表事业单位的项目支出不包含上缴上级支出。本表单个事业单位项目支出总数加上表1-2基本支出总数应与表3本年决算支出数（扣除上缴上级支出数）一致。 （3）企业部分仅填报工会本级经费决算安排的对所属企业的补助支出（包括财政对工会所属企业的拨款支出），汇总到本级决算时列入表1附属单位支出。企业的其他收支均不在工会本级决算中反映，也不在此表中反映。   </vt:lpstr>
      <vt:lpstr>5.表2《县以上工会机关收入支出决算表》填报要点。 本表供县以上工会机关编制年度决算使用。 6.表3《工会事业单位收入支出决算表》填报要点。 本表供工会所属事业单位编制年度决算使用。 7.表4《基层工会收入支出决算表》填报要点。 本表供基层工会编制年度收支决算使用。 8. 表5《县以上工会收入支出决算表(全口径）》填报要点。 （1）本表供县以上工会按照收入支出全口径编制经费收支决算使用。 （2）1=“工会资金结转”与“财政资金结转”年初余额之和； 68=“工会资金结转”与“财政资金结转”年末余额之和； 69=“工会资金结余”与“财政资金结余”年初余额之和减去当年动用结余（即本表第2行）； 71=“工会资金结转”、“财政资金结转”、“工会资金结余”、“财政资金结余”四个科目年末余额总和。 </vt:lpstr>
      <vt:lpstr>问题：  一、2022年度工会经费收支决算=2022年度工会决算报告？</vt:lpstr>
      <vt:lpstr>PowerPoint 演示文稿</vt:lpstr>
      <vt:lpstr>PowerPoint 演示文稿</vt:lpstr>
      <vt:lpstr>2022年度工会经费收支决≠2022年度工会决算报告 </vt:lpstr>
      <vt:lpstr>二、结转结余科目使用</vt:lpstr>
      <vt:lpstr>结转结余科目账务处理示例：</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胡荷</cp:lastModifiedBy>
  <cp:revision>437</cp:revision>
  <dcterms:created xsi:type="dcterms:W3CDTF">2018-09-30T09:44:00Z</dcterms:created>
  <dcterms:modified xsi:type="dcterms:W3CDTF">2023-03-17T08:18:43Z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2052-10.8.0.5950</vt:lpwstr>
  </property>
</Properties>
</file>